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1388" r:id="rId5"/>
    <p:sldId id="1389" r:id="rId6"/>
    <p:sldId id="1391" r:id="rId7"/>
    <p:sldId id="1390" r:id="rId8"/>
    <p:sldId id="1392" r:id="rId9"/>
    <p:sldId id="1409" r:id="rId10"/>
    <p:sldId id="1393" r:id="rId11"/>
    <p:sldId id="1394" r:id="rId12"/>
    <p:sldId id="1395" r:id="rId13"/>
    <p:sldId id="1396" r:id="rId14"/>
    <p:sldId id="1397" r:id="rId15"/>
    <p:sldId id="1398" r:id="rId16"/>
    <p:sldId id="1399" r:id="rId17"/>
    <p:sldId id="1404" r:id="rId18"/>
    <p:sldId id="1400" r:id="rId19"/>
    <p:sldId id="1401" r:id="rId20"/>
    <p:sldId id="1411" r:id="rId21"/>
    <p:sldId id="1402" r:id="rId22"/>
    <p:sldId id="1403" r:id="rId23"/>
    <p:sldId id="1405" r:id="rId24"/>
    <p:sldId id="1408" r:id="rId25"/>
    <p:sldId id="1415" r:id="rId26"/>
    <p:sldId id="265" r:id="rId27"/>
    <p:sldId id="1412" r:id="rId28"/>
    <p:sldId id="1416" r:id="rId29"/>
    <p:sldId id="1414" r:id="rId30"/>
    <p:sldId id="257" r:id="rId31"/>
    <p:sldId id="258" r:id="rId32"/>
    <p:sldId id="259" r:id="rId33"/>
    <p:sldId id="260" r:id="rId34"/>
    <p:sldId id="261" r:id="rId35"/>
    <p:sldId id="262" r:id="rId36"/>
    <p:sldId id="263" r:id="rId37"/>
    <p:sldId id="264"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pari Sabina" initials="CS" lastIdx="4" clrIdx="0">
    <p:extLst>
      <p:ext uri="{19B8F6BF-5375-455C-9EA6-DF929625EA0E}">
        <p15:presenceInfo xmlns:p15="http://schemas.microsoft.com/office/powerpoint/2012/main" userId="S::sabina.caspari@lansstyrelsen.se::31d78e5a-6550-459d-86a5-de4d98fbc5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0" autoAdjust="0"/>
    <p:restoredTop sz="45358" autoAdjust="0"/>
  </p:normalViewPr>
  <p:slideViewPr>
    <p:cSldViewPr snapToGrid="0" snapToObjects="1">
      <p:cViewPr varScale="1">
        <p:scale>
          <a:sx n="39" d="100"/>
          <a:sy n="39" d="100"/>
        </p:scale>
        <p:origin x="1853" y="38"/>
      </p:cViewPr>
      <p:guideLst>
        <p:guide orient="horz" pos="2160"/>
        <p:guide pos="2880"/>
      </p:guideLst>
    </p:cSldViewPr>
  </p:slideViewPr>
  <p:outlineViewPr>
    <p:cViewPr>
      <p:scale>
        <a:sx n="33" d="100"/>
        <a:sy n="33" d="100"/>
      </p:scale>
      <p:origin x="0" y="-369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46714-ECA0-4FE8-AB68-16FFA56734F5}" type="datetimeFigureOut">
              <a:rPr lang="sv-SE" smtClean="0"/>
              <a:t>2022-10-13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6C466-D4D3-4825-AC6D-9E83DC00BA55}" type="slidenum">
              <a:rPr lang="sv-SE" smtClean="0"/>
              <a:t>‹#›</a:t>
            </a:fld>
            <a:endParaRPr lang="sv-SE"/>
          </a:p>
        </p:txBody>
      </p:sp>
    </p:spTree>
    <p:extLst>
      <p:ext uri="{BB962C8B-B14F-4D97-AF65-F5344CB8AC3E}">
        <p14:creationId xmlns:p14="http://schemas.microsoft.com/office/powerpoint/2010/main" val="104839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De</a:t>
            </a:r>
            <a:r>
              <a:rPr lang="sv-SE" noProof="0" dirty="0" err="1"/>
              <a:t>nna</a:t>
            </a:r>
            <a:r>
              <a:rPr lang="sv-SE" noProof="0" dirty="0"/>
              <a:t> presentation utgår från kapitel 8 I Förvaltningsplanen som sammanfattar åtgärdsprogrammet. Läs igenom kapitlet, nedan är text från olika avsnitt inklistrade.</a:t>
            </a:r>
          </a:p>
        </p:txBody>
      </p:sp>
      <p:sp>
        <p:nvSpPr>
          <p:cNvPr id="4" name="Platshållare för bildnummer 3"/>
          <p:cNvSpPr>
            <a:spLocks noGrp="1"/>
          </p:cNvSpPr>
          <p:nvPr>
            <p:ph type="sldNum" sz="quarter" idx="5"/>
          </p:nvPr>
        </p:nvSpPr>
        <p:spPr/>
        <p:txBody>
          <a:bodyPr/>
          <a:lstStyle/>
          <a:p>
            <a:fld id="{49E6C466-D4D3-4825-AC6D-9E83DC00BA55}" type="slidenum">
              <a:rPr lang="sv-SE" smtClean="0"/>
              <a:t>1</a:t>
            </a:fld>
            <a:endParaRPr lang="sv-SE"/>
          </a:p>
        </p:txBody>
      </p:sp>
    </p:spTree>
    <p:extLst>
      <p:ext uri="{BB962C8B-B14F-4D97-AF65-F5344CB8AC3E}">
        <p14:creationId xmlns:p14="http://schemas.microsoft.com/office/powerpoint/2010/main" val="258048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Vattenmyndigheten reviderar åtgärdsprogrammet vart sjätte år, i samverkan med berörda myndigheter och kommuner. Målet är att åstadkomma ett åtgärdsprogram som leder till att de åtgärder vidtas som behövs för att miljökvalitetsnormerna för yt- och grundvatten ska kunna följas. </a:t>
            </a:r>
          </a:p>
          <a:p>
            <a:r>
              <a:rPr lang="sv-SE" sz="1800" b="0" i="0" u="none" strike="noStrike" baseline="0" dirty="0">
                <a:solidFill>
                  <a:srgbClr val="000000"/>
                </a:solidFill>
                <a:latin typeface="Palatino Linotype" panose="02040502050505030304" pitchFamily="18" charset="0"/>
              </a:rPr>
              <a:t>Genomförandet av åtgärder rapporteras årligen till vattenmyndigheterna och resultaten publiceras på vattenmyndigheternas webbplats (Vattenmyndigheterna, 2021). Varje åtgärdsmyndighet och kommun ansvarar för att genomföra sina åtgärder enligt fastställt åtgärdsprogram. Många av de administrativa åtgärderna kvarstår från förra åtgärdsprogrammet. </a:t>
            </a:r>
          </a:p>
          <a:p>
            <a:r>
              <a:rPr lang="sv-SE" sz="1800" b="0" i="0" u="none" strike="noStrike" baseline="0" dirty="0">
                <a:solidFill>
                  <a:srgbClr val="000000"/>
                </a:solidFill>
                <a:latin typeface="Palatino Linotype" panose="02040502050505030304" pitchFamily="18" charset="0"/>
              </a:rPr>
              <a:t>Totalt är 56 åtgärder kvar från Åtgärdsprogram 2016–2021 och Åtgärdsprogram 2018–2021 om nya prioriterade ämnen i ytvatten och PFAS i grundvatten. För redovisning av alla förändringar i åtgärdsprogrammet se avsnitt 1.4 i Åtgärdsprogram för vatten 2022–2027. </a:t>
            </a:r>
          </a:p>
          <a:p>
            <a:r>
              <a:rPr lang="sv-SE" sz="1800" b="0" i="0" u="none" strike="noStrike" baseline="0" dirty="0">
                <a:solidFill>
                  <a:srgbClr val="000000"/>
                </a:solidFill>
                <a:latin typeface="Palatino Linotype" panose="02040502050505030304" pitchFamily="18" charset="0"/>
              </a:rPr>
              <a:t>Fyra åtgärder från Åtgärdsprogram 2016–2021 har genomförts och har därför utgått i Åtgärdsprogram för vatten 2022–2027. En åtgärd har utgått på grund av ändrade regler och har ersatts med en ny åtgärd. En har tagits bort eftersom det inte var tydligt hur genomförandet bidrar till att följa miljökvalitetsnormerna för vatten. </a:t>
            </a:r>
          </a:p>
          <a:p>
            <a:r>
              <a:rPr lang="sv-SE" sz="1800" b="0" i="0" u="none" strike="noStrike" baseline="0" dirty="0">
                <a:solidFill>
                  <a:srgbClr val="000000"/>
                </a:solidFill>
                <a:latin typeface="Palatino Linotype" panose="02040502050505030304" pitchFamily="18" charset="0"/>
              </a:rPr>
              <a:t>2018 beslutades ett kompletterande åtgärdsprogram, Åtgärdsprogram 2018–2021 för nya prioriterade ämnen i ytvatten och PFAS i grundvatten. Från detta åtgärdsprogram är en åtgärd borttagen eftersom den är genomförd samt en åtgärd har tilldelats en annan åtgärdsmyndighet. </a:t>
            </a:r>
          </a:p>
          <a:p>
            <a:r>
              <a:rPr lang="sv-SE" sz="1800" b="0" i="0" u="none" strike="noStrike" baseline="0" dirty="0">
                <a:solidFill>
                  <a:srgbClr val="000000"/>
                </a:solidFill>
                <a:latin typeface="Palatino Linotype" panose="02040502050505030304" pitchFamily="18" charset="0"/>
              </a:rPr>
              <a:t>För Bottenvikens vattendistrikt är 12 åtgärder nya i Åtgärdsprogram för vatten 2022–2027.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Palatino Linotype" panose="02040502050505030304" pitchFamily="18" charset="0"/>
              </a:rPr>
              <a:t>För Bottenhavets vattendistrikt är 12 åtgärder nya i Åtgärdsprogram för vatten 2022–2027.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Palatino Linotype" panose="02040502050505030304" pitchFamily="18" charset="0"/>
              </a:rPr>
              <a:t>För Norra Östersjöns vattendistrikt är 13 åtgärder nya i Åtgärdsprogram för vatten 2022–2027.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strike="noStrike" baseline="0" dirty="0">
                <a:solidFill>
                  <a:srgbClr val="000000"/>
                </a:solidFill>
                <a:latin typeface="Palatino Linotype" panose="02040502050505030304" pitchFamily="18" charset="0"/>
              </a:rPr>
              <a:t>För Södra Östersjöns vattendistrikt är 13 åtgärder nya i Åtgärdsprogram för vatten 2022–2027. </a:t>
            </a:r>
          </a:p>
          <a:p>
            <a:r>
              <a:rPr lang="sv-SE" sz="1800" b="0" i="0" u="none" strike="noStrike" baseline="0" dirty="0">
                <a:solidFill>
                  <a:srgbClr val="000000"/>
                </a:solidFill>
                <a:latin typeface="Palatino Linotype" panose="02040502050505030304" pitchFamily="18" charset="0"/>
              </a:rPr>
              <a:t>För Västerhavets vattendistrikt är 13 åtgärder nya i Åtgärdsprogram för vatten 2022–2027. </a:t>
            </a:r>
          </a:p>
        </p:txBody>
      </p:sp>
      <p:sp>
        <p:nvSpPr>
          <p:cNvPr id="4" name="Platshållare för bildnummer 3"/>
          <p:cNvSpPr>
            <a:spLocks noGrp="1"/>
          </p:cNvSpPr>
          <p:nvPr>
            <p:ph type="sldNum" sz="quarter" idx="5"/>
          </p:nvPr>
        </p:nvSpPr>
        <p:spPr/>
        <p:txBody>
          <a:bodyPr/>
          <a:lstStyle/>
          <a:p>
            <a:fld id="{49E6C466-D4D3-4825-AC6D-9E83DC00BA55}" type="slidenum">
              <a:rPr lang="sv-SE" smtClean="0"/>
              <a:t>10</a:t>
            </a:fld>
            <a:endParaRPr lang="sv-SE"/>
          </a:p>
        </p:txBody>
      </p:sp>
    </p:spTree>
    <p:extLst>
      <p:ext uri="{BB962C8B-B14F-4D97-AF65-F5344CB8AC3E}">
        <p14:creationId xmlns:p14="http://schemas.microsoft.com/office/powerpoint/2010/main" val="235423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Utöver att åtgärdsprogrammet innehåller uppgifter om de åtgärder och vilka myndigheter eller kommuner som behöver vidta åtgärderna för att miljökvalitetsnormerna ska följas finns också uppgifter om när åtgärderna behöver vara genomförda. </a:t>
            </a:r>
          </a:p>
          <a:p>
            <a:r>
              <a:rPr lang="sv-SE" sz="1800" b="0" i="0" u="none" strike="noStrike" baseline="0" dirty="0">
                <a:solidFill>
                  <a:srgbClr val="000000"/>
                </a:solidFill>
                <a:latin typeface="Palatino Linotype" panose="02040502050505030304" pitchFamily="18" charset="0"/>
              </a:rPr>
              <a:t>Enligt vattenförvaltningsförordningen 6 kap. 2 § preciseras att åtgärder enligt ett åtgärdsprogram som har omprövats ska ha vidtagits senast tre år efter det att programmet omprövades och fastställdes. </a:t>
            </a:r>
          </a:p>
          <a:p>
            <a:r>
              <a:rPr lang="sv-SE" sz="1800" b="0" i="0" u="none" strike="noStrike" baseline="0" dirty="0">
                <a:solidFill>
                  <a:srgbClr val="000000"/>
                </a:solidFill>
                <a:latin typeface="Palatino Linotype" panose="02040502050505030304" pitchFamily="18" charset="0"/>
              </a:rPr>
              <a:t>Tidsfristen på tre år gäller därför som huvudregel för nya åtgärder i åtgärdsprogrammet och för samtliga åtgärder där en kortare tidsfrist inte har angivits. Flera åtgärder i åtgärdsprogrammet är av löpande karaktär och ska därför påbörjas omgående och genomföras löpande. Det gäller inte minst vägledande åtgärder och tillsynsåtgärder. </a:t>
            </a:r>
          </a:p>
        </p:txBody>
      </p:sp>
      <p:sp>
        <p:nvSpPr>
          <p:cNvPr id="4" name="Platshållare för bildnummer 3"/>
          <p:cNvSpPr>
            <a:spLocks noGrp="1"/>
          </p:cNvSpPr>
          <p:nvPr>
            <p:ph type="sldNum" sz="quarter" idx="5"/>
          </p:nvPr>
        </p:nvSpPr>
        <p:spPr/>
        <p:txBody>
          <a:bodyPr/>
          <a:lstStyle/>
          <a:p>
            <a:fld id="{49E6C466-D4D3-4825-AC6D-9E83DC00BA55}" type="slidenum">
              <a:rPr lang="sv-SE" smtClean="0"/>
              <a:t>11</a:t>
            </a:fld>
            <a:endParaRPr lang="sv-SE"/>
          </a:p>
        </p:txBody>
      </p:sp>
    </p:spTree>
    <p:extLst>
      <p:ext uri="{BB962C8B-B14F-4D97-AF65-F5344CB8AC3E}">
        <p14:creationId xmlns:p14="http://schemas.microsoft.com/office/powerpoint/2010/main" val="422048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Vissa miljöproblem kan inte åtgärdas en gång för alla utan kräver löpande insatser. Exempel på detta är kalkning för att återställa försurade vatten och åtgärder för att minska det diffusa läckaget av näringsämnen från jordbruksmark. Här behövs långsiktiga planer och långsiktig finansiering.</a:t>
            </a:r>
          </a:p>
          <a:p>
            <a:r>
              <a:rPr lang="sv-SE" dirty="0"/>
              <a:t>• Tillsyn och rådgivning, samt vägledning för detta är också insatser som pågår kontinuerligt, och som behöver fortsätta.</a:t>
            </a:r>
          </a:p>
          <a:p>
            <a:r>
              <a:rPr lang="sv-SE" dirty="0"/>
              <a:t>• Andra åtgärder är av karaktären engångsåtgärder, men omfattar så många platser eller anläggningar att åtgärderna behöver spridas över en längre period. Detta eftersom tillgången på bland annat experter, maskiner och finansiering begränsar åtgärdstakten. Hit hör till exempel åtgärder som rör sanering av förorenade områden och miljöanpassning av vattenkraftsanläggningar. Det kan också handla om att tillsynsmyndigheternas kapacitet är begränsad. Kommunerna hinner till exempel inte göra tillsyn och pröva tillstånd för de många små avlopp som inte följer befintlig lagstiftning. Dammar som saknar ägare kräver också stor kapacitet hos kommuner och myndigheter, både för administrativa åtgärder och de som behöver genomföras praktiskt i vattenmiljön. • För all miljöfarlig verksamhet behövs ett kontinuerligt förbättringsarbete i takt med att teknikutvecklingen flyttar gränserna för hur långtgående åtgärder som kan åläggas verksamhetsutövarna. • Ibland handlar det om att vi vet mer nu än vad vi visste när Åtgärdsprogram 2016–2021 beslutades. Utvecklad kartläggning, analys och miljöövervakning kan visa att åtgärderna behöver fortsätta, till exempel för att hantera nya miljöfarliga ämnen som inte kartlagts tidigare.</a:t>
            </a:r>
          </a:p>
        </p:txBody>
      </p:sp>
      <p:sp>
        <p:nvSpPr>
          <p:cNvPr id="4" name="Platshållare för bildnummer 3"/>
          <p:cNvSpPr>
            <a:spLocks noGrp="1"/>
          </p:cNvSpPr>
          <p:nvPr>
            <p:ph type="sldNum" sz="quarter" idx="5"/>
          </p:nvPr>
        </p:nvSpPr>
        <p:spPr/>
        <p:txBody>
          <a:bodyPr/>
          <a:lstStyle/>
          <a:p>
            <a:fld id="{49E6C466-D4D3-4825-AC6D-9E83DC00BA55}" type="slidenum">
              <a:rPr lang="sv-SE" smtClean="0"/>
              <a:t>12</a:t>
            </a:fld>
            <a:endParaRPr lang="sv-SE"/>
          </a:p>
        </p:txBody>
      </p:sp>
    </p:spTree>
    <p:extLst>
      <p:ext uri="{BB962C8B-B14F-4D97-AF65-F5344CB8AC3E}">
        <p14:creationId xmlns:p14="http://schemas.microsoft.com/office/powerpoint/2010/main" val="71076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De administrativa åtgärderna i åtgärdsprogrammet riktas till centrala myndigheter, länsstyrelser, regioner eller kommuner inom vattendistriktet och är skrivna på en övergripande nivå. Det är dock alltid den påverkan som bidrar till att det finns risk att miljökvalitetsnormerna för yt- och grundvatten inte kan följas som behöver åtgärdas. För länsstyrelser och kommuner gäller därför att åtgärderna i åtgärdsprogrammet behöver omsättas i praktiken baserat på de beslutade miljökvalitetsnormerna. </a:t>
            </a:r>
          </a:p>
          <a:p>
            <a:r>
              <a:rPr lang="sv-SE" sz="1800" b="0" i="0" u="none" strike="noStrike" baseline="0" dirty="0">
                <a:solidFill>
                  <a:srgbClr val="000000"/>
                </a:solidFill>
                <a:latin typeface="Palatino Linotype" panose="02040502050505030304" pitchFamily="18" charset="0"/>
              </a:rPr>
              <a:t>I olika delar inom ett distrikt kan det vara olika påverkanstryck som bidrar till att miljökvalitetsnormerna för yt- och grundvatten inte kan följas. Det innebär att inom ett distrikt kan det finnas olika stora åtgärdsbehov, beroende på att påverkan är olika omfattande. En påverkanskälla kan dessutom påverka möjligheten att följa miljökvalitetsnormerna för vatten med avseende på flera olika miljöproblem. Till exempel kan industrier och avloppsreningsverk bidra med påverkan både för övergödande ämnen och miljögifter, medan markavvattning både kan ge fysiska förändringar, påverka läckaget av miljögifter (metaller) och bidra till försurning.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14</a:t>
            </a:fld>
            <a:endParaRPr lang="sv-SE"/>
          </a:p>
        </p:txBody>
      </p:sp>
    </p:spTree>
    <p:extLst>
      <p:ext uri="{BB962C8B-B14F-4D97-AF65-F5344CB8AC3E}">
        <p14:creationId xmlns:p14="http://schemas.microsoft.com/office/powerpoint/2010/main" val="402060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Det är riskbedömningen som visar om det finns ett åtgärdsbehov. Riskbedömningen baseras på en påverkansanalys, statusklassificering och bedömning av framtida utveckling och finns registrerad i VISS, för varje vattenförekomst och parameter (till exempel ämne) eller kvalitetsfaktor. I VISS anges också vilka påverkanskällor det är som bidrar till riskbedömningen, per parameter eller kvalitetsfaktor. Detta beskrivs mer utförligt i kapitel 3 Tillstånd och påverkan, här i förvaltningsplanen. </a:t>
            </a:r>
          </a:p>
          <a:p>
            <a:r>
              <a:rPr lang="sv-SE" sz="1800" b="0" i="0" u="none" strike="noStrike" baseline="0" dirty="0">
                <a:solidFill>
                  <a:srgbClr val="000000"/>
                </a:solidFill>
                <a:latin typeface="Palatino Linotype" panose="02040502050505030304" pitchFamily="18" charset="0"/>
              </a:rPr>
              <a:t>I VISS finns också åtgärdsförslag som tas fram av vattenmyndigheten och länsstyrelsen, vilka är förslag av fysiska åtgärder som representerar åtgärdsbehovet. Förslagen är inte juridiskt bindande och ska visa vilka förbättringar som (minst) behöver göras, baserat på bästa möjliga kunskap för vattenförekomsten. I de fall det finns ett konstaterat åtgärdsbehov behövs en lokal bedömning av vilken eller vilka fysiska åtgärder som är mest effektiva. Här kan underlagen med föreslagna åtgärder i VISS vara ett stöd, men det är alltid de lokala förutsättningarna som avgör vilka fysiska åtgärder som ska genomföras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15</a:t>
            </a:fld>
            <a:endParaRPr lang="sv-SE"/>
          </a:p>
        </p:txBody>
      </p:sp>
    </p:spTree>
    <p:extLst>
      <p:ext uri="{BB962C8B-B14F-4D97-AF65-F5344CB8AC3E}">
        <p14:creationId xmlns:p14="http://schemas.microsoft.com/office/powerpoint/2010/main" val="1654669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Det finns ett identifierat åtgärdsbehov och förslag på fysiska åtgärder i VISS. Dessa förslag är framtagna baserat på ett antal metoder för åtgärdsunderlag, kostnader och miljökvalitetsnormer, som utvecklades 2018–2020 för att med högre träffsäkerhet kunna föreslå rimliga åtgärder för varje vattenförekomst samt bedöma vilka miljökvalitetsnormer som ska föreslås. Syftet med detta är flerdelat; att ta fram väl underbyggda metoder för åtgärdsförslag kopplat till påverkanstryck och kvalitetsfaktor eller parameter, som i sin tur ligger till grund för att kunna besluta om rättssäkra miljökvalitetsnormer och för kostnads- och nyttouppskattningar för att kunna genomföra den ekonomiska konsekvensanalysen i åtgärdsprogrammet. </a:t>
            </a:r>
          </a:p>
          <a:p>
            <a:r>
              <a:rPr lang="sv-SE" sz="1800" b="0" i="0" u="none" strike="noStrike" baseline="0" dirty="0">
                <a:solidFill>
                  <a:srgbClr val="000000"/>
                </a:solidFill>
                <a:latin typeface="Palatino Linotype" panose="02040502050505030304" pitchFamily="18" charset="0"/>
              </a:rPr>
              <a:t>De metoder som använts för arbetet med att föreslå fysiska åtgärder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16</a:t>
            </a:fld>
            <a:endParaRPr lang="sv-SE"/>
          </a:p>
        </p:txBody>
      </p:sp>
    </p:spTree>
    <p:extLst>
      <p:ext uri="{BB962C8B-B14F-4D97-AF65-F5344CB8AC3E}">
        <p14:creationId xmlns:p14="http://schemas.microsoft.com/office/powerpoint/2010/main" val="255626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baseline="0" dirty="0">
                <a:solidFill>
                  <a:srgbClr val="000000"/>
                </a:solidFill>
                <a:latin typeface="Franklin Gothic Medium Cond" panose="020B0606030402020204" pitchFamily="34" charset="0"/>
              </a:rPr>
              <a:t>Möjliga fysiska åtgärder – olika träffsäkerhet </a:t>
            </a:r>
            <a:br>
              <a:rPr lang="sv-SE" sz="1800" b="0" i="0" u="none" strike="noStrike" baseline="0" dirty="0">
                <a:solidFill>
                  <a:srgbClr val="000000"/>
                </a:solidFill>
                <a:latin typeface="Franklin Gothic Medium Cond" panose="020B0606030402020204" pitchFamily="34" charset="0"/>
              </a:rPr>
            </a:br>
            <a:r>
              <a:rPr lang="sv-SE" sz="1800" b="0" i="0" u="none" strike="noStrike" baseline="0" dirty="0">
                <a:solidFill>
                  <a:srgbClr val="000000"/>
                </a:solidFill>
                <a:latin typeface="Palatino Linotype" panose="02040502050505030304" pitchFamily="18" charset="0"/>
              </a:rPr>
              <a:t>För att kunna använda sig av de föreslagna möjliga åtgärderna i VISS för åtgärdsgenomförandet måste man vara medveten om de riktlinjer som nyttjats i analysen och vilka för- och nackdelar dessa har. Åtgärdsförslagen bygger på olika metoder och underlag, har olika träffsäkerhet, och behöver därför bedömas utifrån sin respektive kontext. </a:t>
            </a:r>
          </a:p>
          <a:p>
            <a:r>
              <a:rPr lang="sv-SE" sz="1800" b="1" i="0" u="none" strike="noStrike" baseline="0" dirty="0">
                <a:solidFill>
                  <a:srgbClr val="000000"/>
                </a:solidFill>
                <a:latin typeface="Franklin Gothic Demi Cond" panose="020B0706030402020204" pitchFamily="34" charset="0"/>
              </a:rPr>
              <a:t>Kalkning - åtgärdsbehovet återspeglar åtgärdsgenomförande </a:t>
            </a:r>
          </a:p>
          <a:p>
            <a:r>
              <a:rPr lang="sv-SE" sz="1800" b="0" i="0" u="none" strike="noStrike" baseline="0" dirty="0">
                <a:solidFill>
                  <a:srgbClr val="000000"/>
                </a:solidFill>
                <a:latin typeface="Palatino Linotype" panose="02040502050505030304" pitchFamily="18" charset="0"/>
              </a:rPr>
              <a:t>Kalkning i försurade sjöar och vattendrag har skett sedan 70-talet. Länsstyrelserna har det övergripande operativa ansvaret för kalkningsverksamheten, vilket beskrivs i de regionala kalkningsplanerna. Möjliga åtgärder för kalkning anges inte i VISS; istället kan planerade kalkningar läggas in i den nationella kalkdatabasen som är kopplad till VISS. De möjliga åtgärdsförslag som återspeglas i VISS utgår från långsiktiga kalkningsplaner som länsstyrelserna arbetar fram. Detta innebär att åtgärdsförslagen i VISS har en hög träffsäkerhet för åtgärdsgenomförandet. </a:t>
            </a:r>
            <a:r>
              <a:rPr lang="sv-SE" sz="1800" b="0" i="0" u="none" strike="noStrike" baseline="0" dirty="0">
                <a:solidFill>
                  <a:srgbClr val="000000"/>
                </a:solidFill>
                <a:latin typeface="Franklin Gothic Demi Cond" panose="020B0706030402020204" pitchFamily="34" charset="0"/>
              </a:rPr>
              <a:t>Åtgärder för större punktkällor och verksamheter – god träffsäkerhet </a:t>
            </a:r>
            <a:r>
              <a:rPr lang="sv-SE" sz="1800" b="0" i="0" u="none" strike="noStrike" baseline="0" dirty="0">
                <a:solidFill>
                  <a:srgbClr val="000000"/>
                </a:solidFill>
                <a:latin typeface="Palatino Linotype" panose="02040502050505030304" pitchFamily="18" charset="0"/>
              </a:rPr>
              <a:t>Åtgärdsförslag för industrier, reningsverk, vattenkraftverk och vattenskyddsområden är exempel på åtgärder i VISS som har en god geografisk upplösning, dvs. det är oftast rätt påverkanskällor som är utpekade. Åtgärdsbehovet är dock ofta generellt beskrivet för att inte föregå tillsyns- och prövningsmyndigheternas arbete. </a:t>
            </a:r>
            <a:r>
              <a:rPr lang="sv-SE" sz="1800" b="1" i="0" u="none" strike="noStrike" baseline="0" dirty="0">
                <a:solidFill>
                  <a:srgbClr val="000000"/>
                </a:solidFill>
                <a:latin typeface="Franklin Gothic Demi Cond" panose="020B0706030402020204" pitchFamily="34" charset="0"/>
              </a:rPr>
              <a:t>Övergödningsåtgärder för diffusa utsläpp – större osäkerheter på lokal nivå </a:t>
            </a:r>
          </a:p>
          <a:p>
            <a:r>
              <a:rPr lang="sv-SE" sz="1800" b="0" i="0" u="none" strike="noStrike" baseline="0" dirty="0">
                <a:solidFill>
                  <a:srgbClr val="000000"/>
                </a:solidFill>
                <a:latin typeface="Palatino Linotype" panose="02040502050505030304" pitchFamily="18" charset="0"/>
              </a:rPr>
              <a:t>För jordbruksåtgärder, dagvattenåtgärder och tillsyn av små avlopp är de föreslagna åtgärdernas geografiska upplösning osäker, och det kan inte exakt anges var åtgärder ska göras. För jordbruket anges i VISS åtgärdsförslag på en mer detaljerad nivå, där specifika fysiska åtgärder föreslås per vattenförekomst, baserat på en analys av åtgärdsutrymme i landskapet och åtgärdernas effekt (se ovan). De föreslagna åtgärderna är en möjlig och kostnadseffektiv väg att uppnå åtgärdsbehovet, men det är sannolikt ofta möjligt att uppnå detta med andra åtgärder. Syftet med detta är bland annat att kunna uppskatta hur stor del av åtgärdsbehovet som är möjlig att genomföra och till vilken kostnad. På den lokala skalan behövs alltid kompletterande åtgärdsutredningar för att bedöma vilken specifik åtgärd som är mest effektiv och var inom en vattenförekomst jordbruksåtgärden bäst placeras. </a:t>
            </a:r>
          </a:p>
          <a:p>
            <a:endParaRPr lang="sv-SE" sz="1800" b="0" i="0" u="none" strike="noStrike" baseline="0" dirty="0">
              <a:solidFill>
                <a:srgbClr val="000000"/>
              </a:solidFill>
              <a:latin typeface="Palatino Linotype" panose="02040502050505030304" pitchFamily="18" charset="0"/>
            </a:endParaRPr>
          </a:p>
          <a:p>
            <a:r>
              <a:rPr lang="sv-SE" sz="1800" b="1" i="0" u="none" strike="noStrike" baseline="0" dirty="0">
                <a:solidFill>
                  <a:srgbClr val="000000"/>
                </a:solidFill>
                <a:latin typeface="Franklin Gothic Demi Cond" panose="020B0706030402020204" pitchFamily="34" charset="0"/>
              </a:rPr>
              <a:t>Miljögifter – stora osäkerheter </a:t>
            </a:r>
          </a:p>
          <a:p>
            <a:r>
              <a:rPr lang="sv-SE" sz="1800" b="0" i="0" u="none" strike="noStrike" baseline="0" dirty="0">
                <a:solidFill>
                  <a:srgbClr val="000000"/>
                </a:solidFill>
                <a:latin typeface="Palatino Linotype" panose="02040502050505030304" pitchFamily="18" charset="0"/>
              </a:rPr>
              <a:t>För miljögifter (prioriterade ämnen och särskilda förorenande ämnen i ytvatten, samt ämnen som påverkar kemisk status i grundvatten) är det ofta många olika påverkanskällor som bidrar till en kumulativ effekt. För punktkällor som industrier, gruvor, förorenade områden, avloppsreningsverk, deponier mm är det ofta väl känt var de finns, men storleken på påverkanstrycket från varje enskild källa och ens vilka ämnen de bidrar med är ofta osäker. Dessutom finns ofta bidrag från diffusa källor, som dagvatten och atmosfärisk deposition som bidrar med påverkan av samma ämnen. Trots detta har vattenmyndigheten och länsstyrelserna bedömt risken för påverkan utifrån tillgängliga data och påverkansmodeller. Det är dock bara där risken har kunnat bekräftas med övervakningsdata med tillräckligt hög kvalitet eller där det finns en känd påverkan av ackumulerande ämnen som fysiska åtgärder föreslås i VISS. De fysiska åtgärdsförslagen är angivna på en generell nivå, både på grund av osäkerheterna i underlaget och för att inte föregå tillsyns- och prövningsmyndigheters arbete. De stora osäkerheterna innebär också att det åtgärdsbehov som anges i VISS troligen är en underskattning av det verkliga åtgärdsbehovet. För miljögifter är det därför viktigt att i till exempel tillsyn och utformning av kontrollprogram ta ett bredare grepp, för att kunna bedöma behovet av åtgärder för olika påverkanskällor. </a:t>
            </a:r>
            <a:endParaRPr lang="sv-SE" sz="1800" b="0" i="0" u="none" strike="noStrike" baseline="0" dirty="0">
              <a:solidFill>
                <a:srgbClr val="000000"/>
              </a:solidFill>
              <a:latin typeface="Franklin Gothic Demi Cond" panose="020B0706030402020204" pitchFamily="34" charset="0"/>
            </a:endParaRPr>
          </a:p>
          <a:p>
            <a:r>
              <a:rPr lang="sv-SE" sz="1800" b="1" i="0" u="none" strike="noStrike" baseline="0" dirty="0">
                <a:solidFill>
                  <a:srgbClr val="000000"/>
                </a:solidFill>
                <a:latin typeface="Franklin Gothic Demi Cond" panose="020B0706030402020204" pitchFamily="34" charset="0"/>
              </a:rPr>
              <a:t>Hydromorfologiska åtgärder – stora skillnader mellan åtgärdsunderlag lokalt </a:t>
            </a:r>
          </a:p>
          <a:p>
            <a:r>
              <a:rPr lang="sv-SE" sz="1800" b="0" i="0" u="none" strike="noStrike" baseline="0" dirty="0">
                <a:solidFill>
                  <a:srgbClr val="000000"/>
                </a:solidFill>
                <a:latin typeface="Palatino Linotype" panose="02040502050505030304" pitchFamily="18" charset="0"/>
              </a:rPr>
              <a:t>För fysisk påverkan har förbättringsbehoven kopplat till fysiska åtgärder beräknats för varje vattenförekomst. För fysisk påverkan är det ofta flera olika påverkanskällor som bidrar till en kumulativ effekt och har bidragit till den föreslagna fysiska åtgärden. Ofta har det därför varit svårt att ta fram en fördelning av påverkan och dess åtgärdsbehov. För kustvattenförekomsterna har fördelning mellan olika påverkanstryck varit omöjlig på grund av samspelet mellan påverkan och den avancerade modellens utformning. </a:t>
            </a:r>
            <a:endParaRPr lang="sv-SE" sz="1800" b="0" i="0" u="none" strike="noStrike" baseline="0" dirty="0">
              <a:solidFill>
                <a:srgbClr val="000000"/>
              </a:solidFill>
              <a:latin typeface="Franklin Gothic Demi Cond" panose="020B0706030402020204" pitchFamily="34" charset="0"/>
            </a:endParaRPr>
          </a:p>
          <a:p>
            <a:r>
              <a:rPr lang="sv-SE" sz="1800" b="0" i="0" u="none" strike="noStrike" baseline="0" dirty="0">
                <a:solidFill>
                  <a:srgbClr val="000000"/>
                </a:solidFill>
                <a:latin typeface="Palatino Linotype" panose="02040502050505030304" pitchFamily="18" charset="0"/>
              </a:rPr>
              <a:t>Åtgärdsförslag för fysisk påverkan som omfattar bland annat urbana miljöer, skogsbruk, jordbruk, sjöfart och transport är baserade på avancerade GIS-analyser per vattenförekomst som ibland har expertbedömts. De hydromorfologiska åtgärderna är uppdelade mellan åtgärder i vattnet och i vattnets närområde. De fysiska åtgärdsförslagen är angivna på en generell nivå eftersom det behövs lokalkännedom för att föreslå en detaljerad åtgärd. Det finns stora skillnader i tillförlitlighet mellan åtgärdsunderlagen. De GIS-analyser som har lett fram till åtgärdsförslag för sjöar och vattendrags närområde har en stor osäkerhet och dessa behöver kombineras med information om vilken samlad fysisk påverkan som finns på vattnen i stort och tillståndet för biologin för att föreslå fysiska åtgärder. </a:t>
            </a:r>
            <a:endParaRPr lang="sv-SE" sz="1800" b="0" i="0" u="none" strike="noStrike" baseline="0" dirty="0">
              <a:solidFill>
                <a:srgbClr val="000000"/>
              </a:solidFill>
              <a:latin typeface="Franklin Gothic Demi Cond" panose="020B0706030402020204" pitchFamily="34" charset="0"/>
            </a:endParaRPr>
          </a:p>
          <a:p>
            <a:r>
              <a:rPr lang="sv-SE" sz="1800" b="0" i="0" u="none" strike="noStrike" baseline="0" dirty="0">
                <a:solidFill>
                  <a:srgbClr val="000000"/>
                </a:solidFill>
                <a:latin typeface="Palatino Linotype" panose="02040502050505030304" pitchFamily="18" charset="0"/>
              </a:rPr>
              <a:t>För fysiska åtgärder i kustvatten har åtgärdsbehovet i de flesta fall inte kvantifierats på grund av att de åtgärder som föreslås i kustvatten är en typ av samlingsåtgärder som till exempel </a:t>
            </a:r>
            <a:r>
              <a:rPr lang="sv-SE" sz="1800" b="0" i="1" u="none" strike="noStrike" baseline="0" dirty="0">
                <a:solidFill>
                  <a:srgbClr val="000000"/>
                </a:solidFill>
                <a:latin typeface="Palatino Linotype" panose="02040502050505030304" pitchFamily="18" charset="0"/>
              </a:rPr>
              <a:t>Biotopvård i kustvatten </a:t>
            </a:r>
            <a:r>
              <a:rPr lang="sv-SE" sz="1800" b="0" i="0" u="none" strike="noStrike" baseline="0" dirty="0">
                <a:solidFill>
                  <a:srgbClr val="000000"/>
                </a:solidFill>
                <a:latin typeface="Palatino Linotype" panose="02040502050505030304" pitchFamily="18" charset="0"/>
              </a:rPr>
              <a:t>och </a:t>
            </a:r>
            <a:r>
              <a:rPr lang="sv-SE" sz="1800" b="0" i="1" u="none" strike="noStrike" baseline="0" dirty="0">
                <a:solidFill>
                  <a:srgbClr val="000000"/>
                </a:solidFill>
                <a:latin typeface="Palatino Linotype" panose="02040502050505030304" pitchFamily="18" charset="0"/>
              </a:rPr>
              <a:t>Minska påverkan av båtliv</a:t>
            </a:r>
            <a:r>
              <a:rPr lang="sv-SE" sz="1800" b="0" i="0" u="none" strike="noStrike" baseline="0" dirty="0">
                <a:solidFill>
                  <a:srgbClr val="000000"/>
                </a:solidFill>
                <a:latin typeface="Palatino Linotype" panose="02040502050505030304" pitchFamily="18" charset="0"/>
              </a:rPr>
              <a:t>. En så kallad samlingsåtgärd ger olika åtgärdsalternativ att välja mellan, vid anpassning till den lokala situationen. I många fall finns en komplex fysisk påverkan från flera olika typer av verksamheter i samma vattenförekomst. Det krävs en utredning i varje enskilt fall för att fastställa ansvars-förhållanden och avgöra lämplig omfattning och typ av åtgärd som på bästa sätt kan mildra effekten av fysisk påverkan. </a:t>
            </a:r>
            <a:endParaRPr lang="sv-SE" sz="1800" b="0" i="0" u="none" strike="noStrike" baseline="0" dirty="0">
              <a:solidFill>
                <a:srgbClr val="000000"/>
              </a:solidFill>
              <a:latin typeface="Franklin Gothic Demi Cond" panose="020B0706030402020204" pitchFamily="34" charset="0"/>
            </a:endParaRPr>
          </a:p>
          <a:p>
            <a:r>
              <a:rPr lang="sv-SE" sz="1800" b="1" i="0" u="none" strike="noStrike" baseline="0" dirty="0">
                <a:solidFill>
                  <a:srgbClr val="000000"/>
                </a:solidFill>
                <a:latin typeface="Franklin Gothic Demi Cond" panose="020B0706030402020204" pitchFamily="34" charset="0"/>
              </a:rPr>
              <a:t>Vattenförsörjning </a:t>
            </a:r>
          </a:p>
          <a:p>
            <a:r>
              <a:rPr lang="sv-SE" sz="1800" b="0" i="0" u="none" strike="noStrike" baseline="0" dirty="0">
                <a:solidFill>
                  <a:srgbClr val="000000"/>
                </a:solidFill>
                <a:latin typeface="Palatino Linotype" panose="02040502050505030304" pitchFamily="18" charset="0"/>
              </a:rPr>
              <a:t>Vattentäkters placering, skydd och uttagsmängder har en annan problematik där den geografiska avgränsningen är tydlig när det finns ett vattenskyddsområde men betydligt svårare när detta saknas och om tillstånd inte heller finns. Inom detta råder även en problematik kring aggregerade mängder av data om vattenförsörjning vilket kan vara grund för viss form av sekretess.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17</a:t>
            </a:fld>
            <a:endParaRPr lang="sv-SE"/>
          </a:p>
        </p:txBody>
      </p:sp>
    </p:spTree>
    <p:extLst>
      <p:ext uri="{BB962C8B-B14F-4D97-AF65-F5344CB8AC3E}">
        <p14:creationId xmlns:p14="http://schemas.microsoft.com/office/powerpoint/2010/main" val="168738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På flera områden går det inte alls – eller bara delvis – att lägga ansvaret och kostnaderna för skyddsåtgärder på en enskild verksamhetsutövare. För flera typer av mänsklig påverkan som vattenförvaltningsarbetet handlar om är utgångspunkten därför att statlig finansiering helt eller delvis behöver täcka åtgärdskostnaderna och på vissa områden även öka. För ett effektivt åtgärdsarbete är det också väsentligt att det skapas förutsättningar för en långsiktig planering med kända villkor.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18</a:t>
            </a:fld>
            <a:endParaRPr lang="sv-SE"/>
          </a:p>
        </p:txBody>
      </p:sp>
    </p:spTree>
    <p:extLst>
      <p:ext uri="{BB962C8B-B14F-4D97-AF65-F5344CB8AC3E}">
        <p14:creationId xmlns:p14="http://schemas.microsoft.com/office/powerpoint/2010/main" val="154645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Detta gäller för Södra Östersjön, hämta distriktsspecifikt från resp. distrikts åtgärdsprogram.</a:t>
            </a:r>
          </a:p>
        </p:txBody>
      </p:sp>
      <p:sp>
        <p:nvSpPr>
          <p:cNvPr id="4" name="Platshållare för bildnummer 3"/>
          <p:cNvSpPr>
            <a:spLocks noGrp="1"/>
          </p:cNvSpPr>
          <p:nvPr>
            <p:ph type="sldNum" sz="quarter" idx="5"/>
          </p:nvPr>
        </p:nvSpPr>
        <p:spPr/>
        <p:txBody>
          <a:bodyPr/>
          <a:lstStyle/>
          <a:p>
            <a:fld id="{49E6C466-D4D3-4825-AC6D-9E83DC00BA55}" type="slidenum">
              <a:rPr lang="sv-SE" smtClean="0"/>
              <a:t>19</a:t>
            </a:fld>
            <a:endParaRPr lang="sv-SE"/>
          </a:p>
        </p:txBody>
      </p:sp>
    </p:spTree>
    <p:extLst>
      <p:ext uri="{BB962C8B-B14F-4D97-AF65-F5344CB8AC3E}">
        <p14:creationId xmlns:p14="http://schemas.microsoft.com/office/powerpoint/2010/main" val="217662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handlar först och främst om åtgärder som ska förebygga förorening och överuttag. Enligt åtgärdsprogrammet ska länsstyrelserna och kommunerna stärka sitt arbete med skydd av vattentäkter. Havs- och vattenmyndigheten ska vägleda länsstyrelsernas och kommunernas arbete. Utöver att inrätta skyddsområden för dricksvatten krävs även en regelbunden tillsyn av skyddet och föreskrifterna som gäller i skyddsområdet. Tillsynen inom vattenskyddsområden behöver särskilt hantera de problem som kan finnas med kemiska föroreningar. Det kan också handla om förebyggande åtgärder för att hantera olycksrisker. Därutöver behöver åtgärder som rör särskilda förorenande och prioriterade ämnen, som beskrivits i avsnittet om miljögifter ovan, utföras för att skydda vattenförekomster som nyttjas som vattentäkter</a:t>
            </a:r>
          </a:p>
          <a:p>
            <a:endParaRPr lang="sv-SE" dirty="0"/>
          </a:p>
          <a:p>
            <a:r>
              <a:rPr lang="sv-SE" sz="1800" b="0" i="0" u="none" strike="noStrike" baseline="0" dirty="0">
                <a:solidFill>
                  <a:srgbClr val="000000"/>
                </a:solidFill>
                <a:latin typeface="Franklin Gothic Medium Cond" panose="020B0606030402020204" pitchFamily="34" charset="0"/>
              </a:rPr>
              <a:t>Grundvattnet behöver särskilda åtgärder </a:t>
            </a:r>
          </a:p>
          <a:p>
            <a:r>
              <a:rPr lang="sv-SE" sz="1800" b="0" i="0" u="none" strike="noStrike" baseline="0" dirty="0">
                <a:solidFill>
                  <a:srgbClr val="000000"/>
                </a:solidFill>
                <a:latin typeface="Palatino Linotype" panose="02040502050505030304" pitchFamily="18" charset="0"/>
              </a:rPr>
              <a:t>I grundvatten kan det finnas ytterligare problem med kemi utöver miljögifter (ovan) som är av betydelse för vattenförsörjningen. Till exempel kan överuttag av grundvatten för dricksvatten leda till att saltvatten tränger in. Länsstyrelserna har därför en åtgärd att bedriva tillsyn av vattenuttag. Klorid i grundvatten kan också bero på andra orsaker, som till exempel vägsalt. I åtgärdsprogrammet har Trafikverket en åtgärd som bland annat är att se över saltningen av vägar. </a:t>
            </a:r>
          </a:p>
          <a:p>
            <a:endParaRPr lang="sv-SE" sz="1800" b="0" i="0" u="none" strike="noStrike" baseline="0" dirty="0">
              <a:solidFill>
                <a:srgbClr val="000000"/>
              </a:solidFill>
              <a:latin typeface="Palatino Linotype" panose="02040502050505030304" pitchFamily="18" charset="0"/>
            </a:endParaRPr>
          </a:p>
          <a:p>
            <a:r>
              <a:rPr lang="sv-SE" sz="1800" b="0" i="0" u="none" strike="noStrike" baseline="0" dirty="0">
                <a:solidFill>
                  <a:srgbClr val="000000"/>
                </a:solidFill>
                <a:latin typeface="Palatino Linotype" panose="02040502050505030304" pitchFamily="18" charset="0"/>
              </a:rPr>
              <a:t>I </a:t>
            </a:r>
            <a:r>
              <a:rPr lang="sv-SE" sz="1800" b="1" i="0" u="none" strike="noStrike" baseline="0" dirty="0">
                <a:solidFill>
                  <a:srgbClr val="000000"/>
                </a:solidFill>
                <a:highlight>
                  <a:srgbClr val="FFFF00"/>
                </a:highlight>
                <a:latin typeface="Palatino Linotype" panose="02040502050505030304" pitchFamily="18" charset="0"/>
              </a:rPr>
              <a:t>Södra Östersjöns vattendistrikt </a:t>
            </a:r>
            <a:r>
              <a:rPr lang="sv-SE" sz="1800" b="0" i="0" u="none" strike="noStrike" baseline="0" dirty="0">
                <a:solidFill>
                  <a:srgbClr val="000000"/>
                </a:solidFill>
                <a:latin typeface="Palatino Linotype" panose="02040502050505030304" pitchFamily="18" charset="0"/>
              </a:rPr>
              <a:t>finns också problem med kväveföreningar och fosfat som behöver åtgärdas. Den vanligaste påverkanskällan är läckage från jordbruksmark. Länsstyrelserna och kommunerna behöver uppmärksamma dessa problem i sin tillsyn av vattenskyddsområden. </a:t>
            </a:r>
          </a:p>
          <a:p>
            <a:r>
              <a:rPr lang="sv-SE" sz="1800" b="0" i="0" u="none" strike="noStrike" baseline="0" dirty="0">
                <a:solidFill>
                  <a:srgbClr val="000000"/>
                </a:solidFill>
                <a:latin typeface="Palatino Linotype" panose="02040502050505030304" pitchFamily="18" charset="0"/>
              </a:rPr>
              <a:t>Jordbruksverkets åtgärder för att minska näringsläckage bidrar också till att minska problemen. </a:t>
            </a:r>
          </a:p>
          <a:p>
            <a:r>
              <a:rPr lang="sv-SE" sz="1800" b="0" i="0" u="none" strike="noStrike" baseline="0" dirty="0">
                <a:solidFill>
                  <a:srgbClr val="000000"/>
                </a:solidFill>
                <a:latin typeface="Palatino Linotype" panose="02040502050505030304" pitchFamily="18" charset="0"/>
              </a:rPr>
              <a:t>För att säkra en hållbar vattenförsörjning behöver uttagen vara i balans med den tillgängliga grundvattenresursen. Riskbedömningen avseende kvantitativ grundvattenstatus avser just att bedöma ifall åtgärder behövs för att uppnå en sådan balans avseende uttag och grundvattenbildning. För att klara kvantitativ grundvattenstatus har Havs- och vattenmyndigheten (HaV 8), länsstyrelserna (länsstyrelserna 5) och kommunerna (kommunerna 3, kommunerna 5) administrativa åtgärder för att säkra en balans mellan uttag och den tillgängliga grundvattenresursen. Åtgärder för att följa miljökvalitetsnormerna i grundvatten bidrar även till att skydda grundvattenberoende ekosystem. </a:t>
            </a:r>
          </a:p>
          <a:p>
            <a:endParaRPr lang="sv-SE" sz="1800" b="0" i="0" u="none" strike="noStrike" baseline="0" dirty="0">
              <a:solidFill>
                <a:srgbClr val="000000"/>
              </a:solidFill>
              <a:latin typeface="Palatino Linotype" panose="02040502050505030304" pitchFamily="18" charset="0"/>
            </a:endParaRPr>
          </a:p>
          <a:p>
            <a:r>
              <a:rPr lang="sv-SE" sz="1800" b="1" i="0" u="none" strike="noStrike" baseline="0" dirty="0">
                <a:solidFill>
                  <a:srgbClr val="000000"/>
                </a:solidFill>
                <a:latin typeface="Palatino Linotype" panose="02040502050505030304" pitchFamily="18" charset="0"/>
              </a:rPr>
              <a:t>OBS! Det sista stycket gäller för Södra Östersjön, komplettera utifrån resp. vattendistrikt specifikt i ÅP.</a:t>
            </a:r>
          </a:p>
        </p:txBody>
      </p:sp>
      <p:sp>
        <p:nvSpPr>
          <p:cNvPr id="4" name="Platshållare för bildnummer 3"/>
          <p:cNvSpPr>
            <a:spLocks noGrp="1"/>
          </p:cNvSpPr>
          <p:nvPr>
            <p:ph type="sldNum" sz="quarter" idx="5"/>
          </p:nvPr>
        </p:nvSpPr>
        <p:spPr/>
        <p:txBody>
          <a:bodyPr/>
          <a:lstStyle/>
          <a:p>
            <a:fld id="{49E6C466-D4D3-4825-AC6D-9E83DC00BA55}" type="slidenum">
              <a:rPr lang="sv-SE" smtClean="0"/>
              <a:t>20</a:t>
            </a:fld>
            <a:endParaRPr lang="sv-SE"/>
          </a:p>
        </p:txBody>
      </p:sp>
    </p:spTree>
    <p:extLst>
      <p:ext uri="{BB962C8B-B14F-4D97-AF65-F5344CB8AC3E}">
        <p14:creationId xmlns:p14="http://schemas.microsoft.com/office/powerpoint/2010/main" val="172132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t>Ordet åtgärd har olika innebörd i olika delar av vattenförvaltningsarbetet. I Åtgärdsprogram för vatten 2022–2027 finns de administrativa åtgärderna, riktade till myndigheter. De vattenförbättrande insatser som till exempel en verksamhetsutövare eller markägare utför kallas i många sammanhang också för åtgärder. Inom vattenförvaltningen kallar vi dem fysiska åtgärder i vattenmiljön, för att hålla isär begreppen. Dessa fysiska åtgärder är inte en del av åtgärdsprogrammet, men blir ofta en konsekvens av de administrativa åtgärderna som föreslås här.</a:t>
            </a:r>
          </a:p>
        </p:txBody>
      </p:sp>
      <p:sp>
        <p:nvSpPr>
          <p:cNvPr id="4" name="Platshållare för bildnummer 3"/>
          <p:cNvSpPr>
            <a:spLocks noGrp="1"/>
          </p:cNvSpPr>
          <p:nvPr>
            <p:ph type="sldNum" sz="quarter" idx="5"/>
          </p:nvPr>
        </p:nvSpPr>
        <p:spPr/>
        <p:txBody>
          <a:bodyPr/>
          <a:lstStyle/>
          <a:p>
            <a:fld id="{49E6C466-D4D3-4825-AC6D-9E83DC00BA55}" type="slidenum">
              <a:rPr lang="sv-SE" smtClean="0"/>
              <a:t>2</a:t>
            </a:fld>
            <a:endParaRPr lang="sv-SE"/>
          </a:p>
        </p:txBody>
      </p:sp>
    </p:spTree>
    <p:extLst>
      <p:ext uri="{BB962C8B-B14F-4D97-AF65-F5344CB8AC3E}">
        <p14:creationId xmlns:p14="http://schemas.microsoft.com/office/powerpoint/2010/main" val="997788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Åtgärdsprogrammets totala kostnader har beräknats till cirka 29 miljarder kronor för förvaltningsperioden 2022–2027. I dessa kostnader ingår både kostnader för fysiska åtgärder i vatten med cirka 28 miljarder kronor och kostnader för myndigheternas administrativa åtgärder med cirka 2,2 miljarder kronor. Av de totala kostnaderna kommer cirka 23 miljarder kronor av redan befintlig lagstiftning, som till exempel bestämmelser kring små avlopp, medan cirka 6,5 miljarder kronor är ytterligare kostnader för åtgärder som behövs utöver befintlig lagstiftning för att nå miljökvalitetsnormerna för vatten. I dessa ytterligare kostnader ingår till exempel åtgärder på jordbruksmark som finansieras genom den gemensamma jordbrukspolitiken.</a:t>
            </a:r>
          </a:p>
          <a:p>
            <a:r>
              <a:rPr lang="sv-SE" dirty="0"/>
              <a:t>Åtgärdsprogrammet medför betydande positiva effekter för samhälle och miljö. Hållbar användning av våra gemensamma vattenresurser och livskraftiga vattenekosystem är förutsättningar för såväl samhällsutveckling som kommande generationer.</a:t>
            </a:r>
          </a:p>
          <a:p>
            <a:r>
              <a:rPr lang="sv-SE" dirty="0"/>
              <a:t>Värdet av en förbättrad vattenkvalitet i ytvatten, vilket inkluderar sjöar, vattendrag och kustvatten uppskattas till 145 miljarder. Värdet av att genomföra åtgärdsprogrammet är dock större än så.</a:t>
            </a:r>
          </a:p>
        </p:txBody>
      </p:sp>
      <p:sp>
        <p:nvSpPr>
          <p:cNvPr id="4" name="Platshållare för bildnummer 3"/>
          <p:cNvSpPr>
            <a:spLocks noGrp="1"/>
          </p:cNvSpPr>
          <p:nvPr>
            <p:ph type="sldNum" sz="quarter" idx="5"/>
          </p:nvPr>
        </p:nvSpPr>
        <p:spPr/>
        <p:txBody>
          <a:bodyPr/>
          <a:lstStyle/>
          <a:p>
            <a:fld id="{49E6C466-D4D3-4825-AC6D-9E83DC00BA55}" type="slidenum">
              <a:rPr lang="sv-SE" smtClean="0"/>
              <a:t>21</a:t>
            </a:fld>
            <a:endParaRPr lang="sv-SE"/>
          </a:p>
        </p:txBody>
      </p:sp>
    </p:spTree>
    <p:extLst>
      <p:ext uri="{BB962C8B-B14F-4D97-AF65-F5344CB8AC3E}">
        <p14:creationId xmlns:p14="http://schemas.microsoft.com/office/powerpoint/2010/main" val="379070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Mycket har gjorts, men mycket jobb återstår samtidigt. </a:t>
            </a:r>
          </a:p>
          <a:p>
            <a:pPr marL="228600" indent="-228600">
              <a:buAutoNum type="arabicPeriod"/>
            </a:pPr>
            <a:r>
              <a:rPr lang="sv-SE" dirty="0"/>
              <a:t> </a:t>
            </a:r>
          </a:p>
        </p:txBody>
      </p:sp>
      <p:sp>
        <p:nvSpPr>
          <p:cNvPr id="4" name="Platshållare för bildnummer 3"/>
          <p:cNvSpPr>
            <a:spLocks noGrp="1"/>
          </p:cNvSpPr>
          <p:nvPr>
            <p:ph type="sldNum" sz="quarter" idx="5"/>
          </p:nvPr>
        </p:nvSpPr>
        <p:spPr/>
        <p:txBody>
          <a:bodyPr/>
          <a:lstStyle/>
          <a:p>
            <a:fld id="{FF0FDC7B-524D-4AA5-8FF1-4B72DF678739}" type="slidenum">
              <a:rPr lang="sv-SE" smtClean="0"/>
              <a:t>27</a:t>
            </a:fld>
            <a:endParaRPr lang="sv-SE"/>
          </a:p>
        </p:txBody>
      </p:sp>
    </p:spTree>
    <p:extLst>
      <p:ext uri="{BB962C8B-B14F-4D97-AF65-F5344CB8AC3E}">
        <p14:creationId xmlns:p14="http://schemas.microsoft.com/office/powerpoint/2010/main" val="184120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t>Här ser ni en lista över alla åtgärder som finns för samtliga vattendistrikt i Sverige. En åtgärd finns inte i Bottenvikens och Bottenhavets vattendistrikt och det handlar om miljöstöd inom jordbruket.</a:t>
            </a:r>
          </a:p>
          <a:p>
            <a:endParaRPr lang="sv-SE" noProof="0" dirty="0"/>
          </a:p>
          <a:p>
            <a:r>
              <a:rPr lang="sv-SE" noProof="0" dirty="0"/>
              <a:t>Fråga publiken om det är några myndigheter de undrar vad de har för typ av åtgärder? Se svaren nedan:</a:t>
            </a:r>
          </a:p>
          <a:p>
            <a:endParaRPr lang="sv-SE" noProof="0" dirty="0"/>
          </a:p>
          <a:p>
            <a:r>
              <a:rPr lang="sv-SE" sz="1800" b="1" i="0" u="none" strike="noStrike" dirty="0">
                <a:solidFill>
                  <a:srgbClr val="000000"/>
                </a:solidFill>
                <a:effectLst/>
                <a:latin typeface="Calibri" panose="020F0502020204030204" pitchFamily="34" charset="0"/>
              </a:rPr>
              <a:t>Boverket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Vägledning om fysisk planering</a:t>
            </a:r>
            <a:r>
              <a:rPr lang="sv-SE" dirty="0"/>
              <a:t> </a:t>
            </a:r>
            <a:r>
              <a:rPr lang="sv-SE" sz="1800" b="1" i="0" u="none" strike="noStrike" dirty="0">
                <a:solidFill>
                  <a:srgbClr val="000000"/>
                </a:solidFill>
                <a:effectLst/>
                <a:latin typeface="Calibri" panose="020F0502020204030204" pitchFamily="34" charset="0"/>
              </a:rPr>
              <a:t>Försvarsinspektören för hälsa och miljö</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Miljötillsyn</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Dricksvattenskydd</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Tillsyn vandringshinder</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Tillsyn avlopp</a:t>
            </a:r>
            <a:r>
              <a:rPr lang="sv-SE" dirty="0"/>
              <a:t> </a:t>
            </a:r>
            <a:r>
              <a:rPr lang="sv-SE" sz="1800" b="1" i="0" u="none" strike="noStrike" dirty="0">
                <a:solidFill>
                  <a:srgbClr val="000000"/>
                </a:solidFill>
                <a:effectLst/>
                <a:latin typeface="Calibri" panose="020F0502020204030204" pitchFamily="34" charset="0"/>
              </a:rPr>
              <a:t>Havs- och vattenmyndigheten</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Tillsynsvägledning små avlopp</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Vägledning om kalkning</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Vägledning vattenkraft</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Nationell strategi för ofinansierad vattenverksamhet</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Vägledning för vattenskyddsområden</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err="1">
                <a:solidFill>
                  <a:srgbClr val="000000"/>
                </a:solidFill>
                <a:effectLst/>
                <a:latin typeface="Calibri" panose="020F0502020204030204" pitchFamily="34" charset="0"/>
              </a:rPr>
              <a:t>Invasiva</a:t>
            </a:r>
            <a:r>
              <a:rPr lang="sv-SE" sz="1800" b="0" i="0" u="none" strike="noStrike" dirty="0">
                <a:solidFill>
                  <a:srgbClr val="000000"/>
                </a:solidFill>
                <a:effectLst/>
                <a:latin typeface="Calibri" panose="020F0502020204030204" pitchFamily="34" charset="0"/>
              </a:rPr>
              <a:t> främmande arter</a:t>
            </a:r>
            <a:r>
              <a:rPr lang="sv-SE" dirty="0"/>
              <a:t> </a:t>
            </a:r>
            <a:r>
              <a:rPr lang="sv-SE" sz="1800" b="0" i="0" u="none" strike="noStrike" dirty="0">
                <a:solidFill>
                  <a:srgbClr val="000000"/>
                </a:solidFill>
                <a:effectLst/>
                <a:latin typeface="Calibri" panose="020F0502020204030204" pitchFamily="34" charset="0"/>
              </a:rPr>
              <a:t>7</a:t>
            </a:r>
            <a:r>
              <a:rPr lang="sv-SE" dirty="0"/>
              <a:t> </a:t>
            </a:r>
            <a:r>
              <a:rPr lang="sv-SE" sz="1800" b="0" i="0" u="none" strike="noStrike" dirty="0">
                <a:solidFill>
                  <a:srgbClr val="000000"/>
                </a:solidFill>
                <a:effectLst/>
                <a:latin typeface="Calibri" panose="020F0502020204030204" pitchFamily="34" charset="0"/>
              </a:rPr>
              <a:t>Prioritering av LOVA-medel</a:t>
            </a:r>
            <a:r>
              <a:rPr lang="sv-SE" dirty="0"/>
              <a:t> </a:t>
            </a:r>
            <a:r>
              <a:rPr lang="sv-SE" sz="1800" b="0" i="0" u="none" strike="noStrike" dirty="0">
                <a:solidFill>
                  <a:srgbClr val="000000"/>
                </a:solidFill>
                <a:effectLst/>
                <a:latin typeface="Calibri" panose="020F0502020204030204" pitchFamily="34" charset="0"/>
              </a:rPr>
              <a:t>8</a:t>
            </a:r>
            <a:r>
              <a:rPr lang="sv-SE" dirty="0"/>
              <a:t> </a:t>
            </a:r>
            <a:r>
              <a:rPr lang="sv-SE" sz="1800" b="0" i="0" u="none" strike="noStrike" dirty="0">
                <a:solidFill>
                  <a:srgbClr val="000000"/>
                </a:solidFill>
                <a:effectLst/>
                <a:latin typeface="Calibri" panose="020F0502020204030204" pitchFamily="34" charset="0"/>
              </a:rPr>
              <a:t>Egenkontroll vattenverksamhet och vattenuttag</a:t>
            </a:r>
            <a:r>
              <a:rPr lang="sv-SE" dirty="0"/>
              <a:t> </a:t>
            </a:r>
            <a:r>
              <a:rPr lang="sv-SE" sz="1800" b="0" i="0" u="none" strike="noStrike" dirty="0">
                <a:solidFill>
                  <a:srgbClr val="000000"/>
                </a:solidFill>
                <a:effectLst/>
                <a:latin typeface="Calibri" panose="020F0502020204030204" pitchFamily="34" charset="0"/>
              </a:rPr>
              <a:t>9</a:t>
            </a:r>
            <a:r>
              <a:rPr lang="sv-SE" dirty="0"/>
              <a:t> </a:t>
            </a:r>
            <a:r>
              <a:rPr lang="sv-SE" sz="1800" b="0" i="0" u="none" strike="noStrike" dirty="0">
                <a:solidFill>
                  <a:srgbClr val="000000"/>
                </a:solidFill>
                <a:effectLst/>
                <a:latin typeface="Calibri" panose="020F0502020204030204" pitchFamily="34" charset="0"/>
              </a:rPr>
              <a:t>Stödfunktion för åtgärdssamordnare</a:t>
            </a:r>
            <a:r>
              <a:rPr lang="sv-SE" dirty="0"/>
              <a:t> </a:t>
            </a:r>
            <a:r>
              <a:rPr lang="sv-SE" sz="1800" b="1" i="0" u="none" strike="noStrike" dirty="0">
                <a:solidFill>
                  <a:srgbClr val="000000"/>
                </a:solidFill>
                <a:effectLst/>
                <a:latin typeface="Calibri" panose="020F0502020204030204" pitchFamily="34" charset="0"/>
              </a:rPr>
              <a:t>Jordbruksverket</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Rådgivning om näringsläckage</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Rådgivning om växtskyddsmedel</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Rådgivning om fysisk påverkan</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Prioritering av jordbruksåtgärder</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Utredning av styrmedel för åtgärder mot fysisk påverkan</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Tillsynsvägledning och vägledning om egenkontroll</a:t>
            </a:r>
            <a:r>
              <a:rPr lang="sv-SE" dirty="0"/>
              <a:t> </a:t>
            </a:r>
            <a:r>
              <a:rPr lang="sv-SE" sz="1800" b="1" i="0" u="none" strike="noStrike" dirty="0">
                <a:solidFill>
                  <a:srgbClr val="000000"/>
                </a:solidFill>
                <a:effectLst/>
                <a:latin typeface="Calibri" panose="020F0502020204030204" pitchFamily="34" charset="0"/>
              </a:rPr>
              <a:t>Kammarkollegiet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Juridisk samverkan, vattenverksamheter</a:t>
            </a:r>
            <a:r>
              <a:rPr lang="sv-SE" dirty="0"/>
              <a:t> </a:t>
            </a:r>
            <a:r>
              <a:rPr lang="sv-SE" sz="1800" b="1" i="0" u="none" strike="noStrike" dirty="0">
                <a:solidFill>
                  <a:srgbClr val="000000"/>
                </a:solidFill>
                <a:effectLst/>
                <a:latin typeface="Calibri" panose="020F0502020204030204" pitchFamily="34" charset="0"/>
              </a:rPr>
              <a:t>Kemikalieinspektionen</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Förebyggande åtgärder för att minska utsläpp och spridning</a:t>
            </a:r>
            <a:r>
              <a:rPr lang="sv-SE" dirty="0"/>
              <a:t> </a:t>
            </a:r>
            <a:r>
              <a:rPr lang="sv-SE" sz="1800" b="1" i="0" u="none" strike="noStrike" dirty="0">
                <a:solidFill>
                  <a:srgbClr val="000000"/>
                </a:solidFill>
                <a:effectLst/>
                <a:latin typeface="Calibri" panose="020F0502020204030204" pitchFamily="34" charset="0"/>
              </a:rPr>
              <a:t>Läkemedelsverket</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Påverkan från läkemedelssubstanser</a:t>
            </a:r>
            <a:r>
              <a:rPr lang="sv-SE" dirty="0"/>
              <a:t> </a:t>
            </a:r>
            <a:r>
              <a:rPr lang="sv-SE" sz="1800" b="1" i="0" u="none" strike="noStrike" dirty="0">
                <a:solidFill>
                  <a:srgbClr val="000000"/>
                </a:solidFill>
                <a:effectLst/>
                <a:latin typeface="Calibri" panose="020F0502020204030204" pitchFamily="34" charset="0"/>
              </a:rPr>
              <a:t>Myndigheten för samhällsskydd och beredskap</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Utveckling och rådgivning, brandsläckning utan PFAS</a:t>
            </a:r>
            <a:r>
              <a:rPr lang="sv-SE" dirty="0"/>
              <a:t> </a:t>
            </a:r>
            <a:r>
              <a:rPr lang="sv-SE" sz="1800" b="1" i="0" u="none" strike="noStrike" dirty="0">
                <a:solidFill>
                  <a:srgbClr val="000000"/>
                </a:solidFill>
                <a:effectLst/>
                <a:latin typeface="Calibri" panose="020F0502020204030204" pitchFamily="34" charset="0"/>
              </a:rPr>
              <a:t>Naturvårdsverket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Tillsynsvägledning miljöfarlig verksamhet</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Tillsynsvägledning avloppsreningsverk</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Tillsynsvägledning förorenade områden</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Europeiskt luftvårdsarbete och nationella luftvårdsprogrammet</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Tillsynsvägledning utsläpp till luft</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Styrmedel för miljövänlig dikesrensning</a:t>
            </a:r>
            <a:r>
              <a:rPr lang="sv-SE" dirty="0"/>
              <a:t> </a:t>
            </a:r>
            <a:r>
              <a:rPr lang="sv-SE" sz="1800" b="0" i="0" u="none" strike="noStrike" dirty="0">
                <a:solidFill>
                  <a:srgbClr val="000000"/>
                </a:solidFill>
                <a:effectLst/>
                <a:latin typeface="Calibri" panose="020F0502020204030204" pitchFamily="34" charset="0"/>
              </a:rPr>
              <a:t>7</a:t>
            </a:r>
            <a:r>
              <a:rPr lang="sv-SE" dirty="0"/>
              <a:t> </a:t>
            </a:r>
            <a:r>
              <a:rPr lang="sv-SE" sz="1800" b="0" i="0" u="none" strike="noStrike" dirty="0">
                <a:solidFill>
                  <a:srgbClr val="000000"/>
                </a:solidFill>
                <a:effectLst/>
                <a:latin typeface="Calibri" panose="020F0502020204030204" pitchFamily="34" charset="0"/>
              </a:rPr>
              <a:t>Styrmedel och tillsynsvägledning, dagvatten</a:t>
            </a:r>
            <a:r>
              <a:rPr lang="sv-SE" dirty="0"/>
              <a:t> </a:t>
            </a:r>
            <a:r>
              <a:rPr lang="sv-SE" sz="1800" b="0" i="0" u="none" strike="noStrike" dirty="0">
                <a:solidFill>
                  <a:srgbClr val="000000"/>
                </a:solidFill>
                <a:effectLst/>
                <a:latin typeface="Calibri" panose="020F0502020204030204" pitchFamily="34" charset="0"/>
              </a:rPr>
              <a:t>8</a:t>
            </a:r>
            <a:r>
              <a:rPr lang="sv-SE" dirty="0"/>
              <a:t> </a:t>
            </a:r>
            <a:r>
              <a:rPr lang="sv-SE" sz="1800" b="0" i="0" u="none" strike="noStrike" dirty="0">
                <a:solidFill>
                  <a:srgbClr val="000000"/>
                </a:solidFill>
                <a:effectLst/>
                <a:latin typeface="Calibri" panose="020F0502020204030204" pitchFamily="34" charset="0"/>
              </a:rPr>
              <a:t>Vägledning förorenat avfall och massor</a:t>
            </a:r>
            <a:r>
              <a:rPr lang="sv-SE" dirty="0"/>
              <a:t> </a:t>
            </a:r>
            <a:r>
              <a:rPr lang="sv-SE" sz="1800" b="0" i="0" u="none" strike="noStrike" dirty="0">
                <a:solidFill>
                  <a:srgbClr val="000000"/>
                </a:solidFill>
                <a:effectLst/>
                <a:latin typeface="Calibri" panose="020F0502020204030204" pitchFamily="34" charset="0"/>
              </a:rPr>
              <a:t>9</a:t>
            </a:r>
            <a:r>
              <a:rPr lang="sv-SE" dirty="0"/>
              <a:t> </a:t>
            </a:r>
            <a:r>
              <a:rPr lang="sv-SE" sz="1800" b="0" i="0" u="none" strike="noStrike" dirty="0">
                <a:solidFill>
                  <a:srgbClr val="000000"/>
                </a:solidFill>
                <a:effectLst/>
                <a:latin typeface="Calibri" panose="020F0502020204030204" pitchFamily="34" charset="0"/>
              </a:rPr>
              <a:t>Insamling av utsläppsdata PFAS</a:t>
            </a:r>
            <a:r>
              <a:rPr lang="sv-SE" dirty="0"/>
              <a:t> </a:t>
            </a:r>
            <a:r>
              <a:rPr lang="sv-SE" sz="1800" b="1" i="0" u="none" strike="noStrike" dirty="0">
                <a:solidFill>
                  <a:srgbClr val="000000"/>
                </a:solidFill>
                <a:effectLst/>
                <a:latin typeface="Calibri" panose="020F0502020204030204" pitchFamily="34" charset="0"/>
              </a:rPr>
              <a:t>Skogsstyrelsen</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Tillsyn inom skogsbruket</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Information och kunskapsförmedling</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Åtgärder för ekologiskfunktionella </a:t>
            </a:r>
            <a:r>
              <a:rPr lang="sv-SE" sz="1800" b="0" i="0" u="none" strike="noStrike" dirty="0" err="1">
                <a:solidFill>
                  <a:srgbClr val="000000"/>
                </a:solidFill>
                <a:effectLst/>
                <a:latin typeface="Calibri" panose="020F0502020204030204" pitchFamily="34" charset="0"/>
              </a:rPr>
              <a:t>kantzoner</a:t>
            </a:r>
            <a:r>
              <a:rPr lang="sv-SE" dirty="0"/>
              <a:t> </a:t>
            </a:r>
            <a:r>
              <a:rPr lang="sv-SE" sz="1800" b="1" i="0" u="none" strike="noStrike" dirty="0">
                <a:solidFill>
                  <a:srgbClr val="000000"/>
                </a:solidFill>
                <a:effectLst/>
                <a:latin typeface="Calibri" panose="020F0502020204030204" pitchFamily="34" charset="0"/>
              </a:rPr>
              <a:t>Statens geotekniska institut</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Utvärdera metoder för sanering av förorenad mark</a:t>
            </a:r>
            <a:r>
              <a:rPr lang="sv-SE" dirty="0"/>
              <a:t> </a:t>
            </a:r>
            <a:r>
              <a:rPr lang="sv-SE" sz="1800" b="1" i="0" u="none" strike="noStrike" dirty="0">
                <a:solidFill>
                  <a:srgbClr val="000000"/>
                </a:solidFill>
                <a:effectLst/>
                <a:latin typeface="Calibri" panose="020F0502020204030204" pitchFamily="34" charset="0"/>
              </a:rPr>
              <a:t>Sveriges geologiska undersökning</a:t>
            </a:r>
            <a:r>
              <a:rPr lang="sv-SE" b="1"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Rådgivning om sur sulfatjord</a:t>
            </a:r>
            <a:r>
              <a:rPr lang="sv-SE" dirty="0"/>
              <a:t> </a:t>
            </a:r>
            <a:r>
              <a:rPr lang="sv-SE" sz="1800" b="1" i="0" u="none" strike="noStrike" dirty="0">
                <a:solidFill>
                  <a:srgbClr val="000000"/>
                </a:solidFill>
                <a:effectLst/>
                <a:latin typeface="Calibri" panose="020F0502020204030204" pitchFamily="34" charset="0"/>
              </a:rPr>
              <a:t>Trafikverket</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Kunskapsunderlag om vägars och järnvägars påverkan</a:t>
            </a:r>
            <a:r>
              <a:rPr lang="sv-SE" dirty="0"/>
              <a:t> </a:t>
            </a:r>
            <a:r>
              <a:rPr lang="sv-SE" sz="1800" b="1" i="0" u="none" strike="noStrike" dirty="0">
                <a:solidFill>
                  <a:srgbClr val="000000"/>
                </a:solidFill>
                <a:effectLst/>
                <a:latin typeface="Calibri" panose="020F0502020204030204" pitchFamily="34" charset="0"/>
              </a:rPr>
              <a:t>Länsstyrelserna</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Sektorsövergripande planering för åtgärdsprogrammets genomförande</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Miljötillsyn</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Tillsyn av väg- och järnvägsnätet – fysisk påverkan</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Tillsynsvägledning till kommuner</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Långsiktigt skydd av vattentäkter</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Rådgivningsverksamhet växtnäring och växtskyddsmedel</a:t>
            </a:r>
            <a:r>
              <a:rPr lang="sv-SE" dirty="0"/>
              <a:t> </a:t>
            </a:r>
            <a:r>
              <a:rPr lang="sv-SE" sz="1800" b="0" i="0" u="none" strike="noStrike" dirty="0">
                <a:solidFill>
                  <a:srgbClr val="000000"/>
                </a:solidFill>
                <a:effectLst/>
                <a:latin typeface="Calibri" panose="020F0502020204030204" pitchFamily="34" charset="0"/>
              </a:rPr>
              <a:t>7</a:t>
            </a:r>
            <a:r>
              <a:rPr lang="sv-SE" dirty="0"/>
              <a:t> </a:t>
            </a:r>
            <a:r>
              <a:rPr lang="sv-SE" sz="1800" b="0" i="0" u="none" strike="noStrike" dirty="0">
                <a:solidFill>
                  <a:srgbClr val="000000"/>
                </a:solidFill>
                <a:effectLst/>
                <a:latin typeface="Calibri" panose="020F0502020204030204" pitchFamily="34" charset="0"/>
              </a:rPr>
              <a:t>Vägledning kommuner översikts-och detaljplanering</a:t>
            </a:r>
            <a:r>
              <a:rPr lang="sv-SE" dirty="0"/>
              <a:t> </a:t>
            </a:r>
            <a:r>
              <a:rPr lang="sv-SE" sz="1800" b="0" i="0" u="none" strike="noStrike" dirty="0">
                <a:solidFill>
                  <a:srgbClr val="000000"/>
                </a:solidFill>
                <a:effectLst/>
                <a:latin typeface="Calibri" panose="020F0502020204030204" pitchFamily="34" charset="0"/>
              </a:rPr>
              <a:t>8</a:t>
            </a:r>
            <a:r>
              <a:rPr lang="sv-SE" dirty="0"/>
              <a:t> </a:t>
            </a:r>
            <a:r>
              <a:rPr lang="sv-SE" sz="1800" b="0" i="0" u="none" strike="noStrike" dirty="0">
                <a:solidFill>
                  <a:srgbClr val="000000"/>
                </a:solidFill>
                <a:effectLst/>
                <a:latin typeface="Calibri" panose="020F0502020204030204" pitchFamily="34" charset="0"/>
              </a:rPr>
              <a:t>Prioritering inom den gemensamma jordbrukspolitiken</a:t>
            </a:r>
            <a:r>
              <a:rPr lang="sv-SE" dirty="0"/>
              <a:t> </a:t>
            </a:r>
            <a:r>
              <a:rPr lang="sv-SE" sz="1800" b="0" i="0" u="none" strike="noStrike" dirty="0">
                <a:solidFill>
                  <a:srgbClr val="000000"/>
                </a:solidFill>
                <a:effectLst/>
                <a:latin typeface="Calibri" panose="020F0502020204030204" pitchFamily="34" charset="0"/>
              </a:rPr>
              <a:t>9</a:t>
            </a:r>
            <a:r>
              <a:rPr lang="sv-SE" dirty="0"/>
              <a:t> </a:t>
            </a:r>
            <a:r>
              <a:rPr lang="sv-SE" sz="1800" b="0" i="0" u="none" strike="noStrike" dirty="0">
                <a:solidFill>
                  <a:srgbClr val="000000"/>
                </a:solidFill>
                <a:effectLst/>
                <a:latin typeface="Calibri" panose="020F0502020204030204" pitchFamily="34" charset="0"/>
              </a:rPr>
              <a:t>Prioritering av LOVA</a:t>
            </a:r>
            <a:r>
              <a:rPr lang="sv-SE" dirty="0"/>
              <a:t> </a:t>
            </a:r>
            <a:r>
              <a:rPr lang="sv-SE" sz="1800" b="0" i="0" u="none" strike="noStrike" dirty="0">
                <a:solidFill>
                  <a:srgbClr val="000000"/>
                </a:solidFill>
                <a:effectLst/>
                <a:latin typeface="Calibri" panose="020F0502020204030204" pitchFamily="34" charset="0"/>
              </a:rPr>
              <a:t>10</a:t>
            </a:r>
            <a:r>
              <a:rPr lang="sv-SE" dirty="0"/>
              <a:t> </a:t>
            </a:r>
            <a:r>
              <a:rPr lang="sv-SE" sz="1800" b="0" i="0" u="none" strike="noStrike" dirty="0">
                <a:solidFill>
                  <a:srgbClr val="000000"/>
                </a:solidFill>
                <a:effectLst/>
                <a:latin typeface="Calibri" panose="020F0502020204030204" pitchFamily="34" charset="0"/>
              </a:rPr>
              <a:t>Prioritering av sanering av förorenade områden</a:t>
            </a:r>
            <a:r>
              <a:rPr lang="sv-SE" dirty="0"/>
              <a:t> </a:t>
            </a:r>
            <a:r>
              <a:rPr lang="sv-SE" sz="1800" b="0" i="0" u="none" strike="noStrike" dirty="0">
                <a:solidFill>
                  <a:srgbClr val="000000"/>
                </a:solidFill>
                <a:effectLst/>
                <a:latin typeface="Calibri" panose="020F0502020204030204" pitchFamily="34" charset="0"/>
              </a:rPr>
              <a:t>11</a:t>
            </a:r>
            <a:r>
              <a:rPr lang="sv-SE" dirty="0"/>
              <a:t> </a:t>
            </a:r>
            <a:r>
              <a:rPr lang="sv-SE" sz="1800" b="0" i="0" u="none" strike="noStrike" dirty="0">
                <a:solidFill>
                  <a:srgbClr val="000000"/>
                </a:solidFill>
                <a:effectLst/>
                <a:latin typeface="Calibri" panose="020F0502020204030204" pitchFamily="34" charset="0"/>
              </a:rPr>
              <a:t>Prioritering av kalkning</a:t>
            </a:r>
            <a:r>
              <a:rPr lang="sv-SE" dirty="0"/>
              <a:t> </a:t>
            </a:r>
            <a:r>
              <a:rPr lang="sv-SE" sz="1800" b="0" i="0" u="none" strike="noStrike" dirty="0">
                <a:solidFill>
                  <a:srgbClr val="000000"/>
                </a:solidFill>
                <a:effectLst/>
                <a:latin typeface="Calibri" panose="020F0502020204030204" pitchFamily="34" charset="0"/>
              </a:rPr>
              <a:t>12</a:t>
            </a:r>
            <a:r>
              <a:rPr lang="sv-SE" dirty="0"/>
              <a:t> </a:t>
            </a:r>
            <a:r>
              <a:rPr lang="sv-SE" sz="1800" b="0" i="0" u="none" strike="noStrike" dirty="0">
                <a:solidFill>
                  <a:srgbClr val="000000"/>
                </a:solidFill>
                <a:effectLst/>
                <a:latin typeface="Calibri" panose="020F0502020204030204" pitchFamily="34" charset="0"/>
              </a:rPr>
              <a:t>Prioritering av områdesskydd och restaureringar</a:t>
            </a:r>
            <a:r>
              <a:rPr lang="sv-SE" dirty="0"/>
              <a:t> </a:t>
            </a:r>
            <a:r>
              <a:rPr lang="sv-SE" sz="1800" b="1" i="0" u="none" strike="noStrike" dirty="0">
                <a:solidFill>
                  <a:srgbClr val="000000"/>
                </a:solidFill>
                <a:effectLst/>
                <a:latin typeface="Calibri" panose="020F0502020204030204" pitchFamily="34" charset="0"/>
              </a:rPr>
              <a:t>Regionerna</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Regionplan</a:t>
            </a:r>
            <a:r>
              <a:rPr lang="sv-SE" dirty="0"/>
              <a:t> </a:t>
            </a:r>
            <a:r>
              <a:rPr lang="sv-SE" sz="1800" b="1" i="0" u="none" strike="noStrike" dirty="0">
                <a:solidFill>
                  <a:srgbClr val="000000"/>
                </a:solidFill>
                <a:effectLst/>
                <a:latin typeface="Calibri" panose="020F0502020204030204" pitchFamily="34" charset="0"/>
              </a:rPr>
              <a:t>Kommunerna</a:t>
            </a:r>
            <a:r>
              <a:rPr lang="sv-SE" dirty="0"/>
              <a:t> </a:t>
            </a:r>
            <a:r>
              <a:rPr lang="sv-SE" sz="1800" b="0" i="0" u="none" strike="noStrike" dirty="0">
                <a:solidFill>
                  <a:srgbClr val="000000"/>
                </a:solidFill>
                <a:effectLst/>
                <a:latin typeface="Calibri" panose="020F0502020204030204" pitchFamily="34" charset="0"/>
              </a:rPr>
              <a:t>1</a:t>
            </a:r>
            <a:r>
              <a:rPr lang="sv-SE" dirty="0"/>
              <a:t> </a:t>
            </a:r>
            <a:r>
              <a:rPr lang="sv-SE" sz="1800" b="0" i="0" u="none" strike="noStrike" dirty="0">
                <a:solidFill>
                  <a:srgbClr val="000000"/>
                </a:solidFill>
                <a:effectLst/>
                <a:latin typeface="Calibri" panose="020F0502020204030204" pitchFamily="34" charset="0"/>
              </a:rPr>
              <a:t>Förvaltningsövergripande planering för åtgärdsprogrammets genomförande</a:t>
            </a:r>
            <a:r>
              <a:rPr lang="sv-SE" dirty="0"/>
              <a:t> </a:t>
            </a:r>
            <a:r>
              <a:rPr lang="sv-SE" sz="1800" b="0" i="0" u="none" strike="noStrike" dirty="0">
                <a:solidFill>
                  <a:srgbClr val="000000"/>
                </a:solidFill>
                <a:effectLst/>
                <a:latin typeface="Calibri" panose="020F0502020204030204" pitchFamily="34" charset="0"/>
              </a:rPr>
              <a:t>2</a:t>
            </a:r>
            <a:r>
              <a:rPr lang="sv-SE" dirty="0"/>
              <a:t> </a:t>
            </a:r>
            <a:r>
              <a:rPr lang="sv-SE" sz="1800" b="0" i="0" u="none" strike="noStrike" dirty="0">
                <a:solidFill>
                  <a:srgbClr val="000000"/>
                </a:solidFill>
                <a:effectLst/>
                <a:latin typeface="Calibri" panose="020F0502020204030204" pitchFamily="34" charset="0"/>
              </a:rPr>
              <a:t>Miljötillsyn</a:t>
            </a:r>
            <a:r>
              <a:rPr lang="sv-SE" dirty="0"/>
              <a:t> </a:t>
            </a:r>
            <a:r>
              <a:rPr lang="sv-SE" sz="1800" b="0" i="0" u="none" strike="noStrike" dirty="0">
                <a:solidFill>
                  <a:srgbClr val="000000"/>
                </a:solidFill>
                <a:effectLst/>
                <a:latin typeface="Calibri" panose="020F0502020204030204" pitchFamily="34" charset="0"/>
              </a:rPr>
              <a:t>3</a:t>
            </a:r>
            <a:r>
              <a:rPr lang="sv-SE" dirty="0"/>
              <a:t> </a:t>
            </a:r>
            <a:r>
              <a:rPr lang="sv-SE" sz="1800" b="0" i="0" u="none" strike="noStrike" dirty="0">
                <a:solidFill>
                  <a:srgbClr val="000000"/>
                </a:solidFill>
                <a:effectLst/>
                <a:latin typeface="Calibri" panose="020F0502020204030204" pitchFamily="34" charset="0"/>
              </a:rPr>
              <a:t>Dricksvattenskydd</a:t>
            </a:r>
            <a:r>
              <a:rPr lang="sv-SE" dirty="0"/>
              <a:t> </a:t>
            </a:r>
            <a:r>
              <a:rPr lang="sv-SE" sz="1800" b="0" i="0" u="none" strike="noStrike" dirty="0">
                <a:solidFill>
                  <a:srgbClr val="000000"/>
                </a:solidFill>
                <a:effectLst/>
                <a:latin typeface="Calibri" panose="020F0502020204030204" pitchFamily="34" charset="0"/>
              </a:rPr>
              <a:t>4</a:t>
            </a:r>
            <a:r>
              <a:rPr lang="sv-SE" dirty="0"/>
              <a:t> </a:t>
            </a:r>
            <a:r>
              <a:rPr lang="sv-SE" sz="1800" b="0" i="0" u="none" strike="noStrike" dirty="0">
                <a:solidFill>
                  <a:srgbClr val="000000"/>
                </a:solidFill>
                <a:effectLst/>
                <a:latin typeface="Calibri" panose="020F0502020204030204" pitchFamily="34" charset="0"/>
              </a:rPr>
              <a:t>Fysisk planering</a:t>
            </a:r>
            <a:r>
              <a:rPr lang="sv-SE" dirty="0"/>
              <a:t> </a:t>
            </a:r>
            <a:r>
              <a:rPr lang="sv-SE" sz="1800" b="0" i="0" u="none" strike="noStrike" dirty="0">
                <a:solidFill>
                  <a:srgbClr val="000000"/>
                </a:solidFill>
                <a:effectLst/>
                <a:latin typeface="Calibri" panose="020F0502020204030204" pitchFamily="34" charset="0"/>
              </a:rPr>
              <a:t>5</a:t>
            </a:r>
            <a:r>
              <a:rPr lang="sv-SE" dirty="0"/>
              <a:t> </a:t>
            </a:r>
            <a:r>
              <a:rPr lang="sv-SE" sz="1800" b="0" i="0" u="none" strike="noStrike" dirty="0">
                <a:solidFill>
                  <a:srgbClr val="000000"/>
                </a:solidFill>
                <a:effectLst/>
                <a:latin typeface="Calibri" panose="020F0502020204030204" pitchFamily="34" charset="0"/>
              </a:rPr>
              <a:t>VA-plan inklusive dagvatten</a:t>
            </a:r>
            <a:r>
              <a:rPr lang="sv-SE" dirty="0"/>
              <a:t> </a:t>
            </a:r>
            <a:r>
              <a:rPr lang="sv-SE" sz="1800" b="0" i="0" u="none" strike="noStrike" dirty="0">
                <a:solidFill>
                  <a:srgbClr val="000000"/>
                </a:solidFill>
                <a:effectLst/>
                <a:latin typeface="Calibri" panose="020F0502020204030204" pitchFamily="34" charset="0"/>
              </a:rPr>
              <a:t>6</a:t>
            </a:r>
            <a:r>
              <a:rPr lang="sv-SE" dirty="0"/>
              <a:t> </a:t>
            </a:r>
            <a:r>
              <a:rPr lang="sv-SE" sz="1800" b="0" i="0" u="none" strike="noStrike" dirty="0">
                <a:solidFill>
                  <a:srgbClr val="000000"/>
                </a:solidFill>
                <a:effectLst/>
                <a:latin typeface="Calibri" panose="020F0502020204030204" pitchFamily="34" charset="0"/>
              </a:rPr>
              <a:t>Dioxiner från småskalig förbränning</a:t>
            </a:r>
            <a:r>
              <a:rPr lang="sv-SE" dirty="0"/>
              <a:t> </a:t>
            </a:r>
            <a:endParaRPr lang="sv-SE" noProof="0"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3</a:t>
            </a:fld>
            <a:endParaRPr lang="sv-SE"/>
          </a:p>
        </p:txBody>
      </p:sp>
    </p:spTree>
    <p:extLst>
      <p:ext uri="{BB962C8B-B14F-4D97-AF65-F5344CB8AC3E}">
        <p14:creationId xmlns:p14="http://schemas.microsoft.com/office/powerpoint/2010/main" val="29515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Övriga förebyggande åtgärder : Dioxiner vid småskalig förbränning, spridning av miljögifter, kunskapsunderlag om vägars och järnvägars påverkan.</a:t>
            </a:r>
          </a:p>
          <a:p>
            <a:endParaRPr lang="sv-SE" noProof="0"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4</a:t>
            </a:fld>
            <a:endParaRPr lang="sv-SE"/>
          </a:p>
        </p:txBody>
      </p:sp>
    </p:spTree>
    <p:extLst>
      <p:ext uri="{BB962C8B-B14F-4D97-AF65-F5344CB8AC3E}">
        <p14:creationId xmlns:p14="http://schemas.microsoft.com/office/powerpoint/2010/main" val="93556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Åtgärdsprogrammet innehåller även i flera fall en sammanhängande kedja av åtgärder som tillsammans behöver genomföras för att följa miljökvalitetsnormerna (Figur 1). En central myndighet kan till exempel behöva ta fram en tillsynsvägledning för att bidra till att miljökvalitetsnormerna tillämpas på ett likartat sätt av länsstyrelser och kommuner i tillsynen. Länsstyrelserna har även i uppdrag att i sin tur vägleda kommunerna. Länsstyrelser och kommuner kan därefter ställa krav på åtgärder vid de verksamheter som påverkar möjligheten att följa miljökvalitetsnormerna för yt- och grundvatten. </a:t>
            </a:r>
            <a:endParaRPr lang="sv-SE" noProof="0"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5</a:t>
            </a:fld>
            <a:endParaRPr lang="sv-SE"/>
          </a:p>
        </p:txBody>
      </p:sp>
    </p:spTree>
    <p:extLst>
      <p:ext uri="{BB962C8B-B14F-4D97-AF65-F5344CB8AC3E}">
        <p14:creationId xmlns:p14="http://schemas.microsoft.com/office/powerpoint/2010/main" val="22602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Styrmedel är de verktyg som myndigheter använder för att avstyra eller uppmuntra olika aktörers beteende så att negativ miljöpåverkan reduceras eller uteblir. Styrmedel kan delas in i huvudkategorierna administrativa, ekonomiska och informativa. Ekonomiska och informativa styrmedel används inte i Åtgärdsprogram för vatten 2022–2027. </a:t>
            </a:r>
          </a:p>
          <a:p>
            <a:r>
              <a:rPr lang="sv-SE" sz="1800" b="0" i="0" u="none" strike="noStrike" baseline="0" dirty="0">
                <a:solidFill>
                  <a:srgbClr val="000000"/>
                </a:solidFill>
                <a:latin typeface="Palatino Linotype" panose="02040502050505030304" pitchFamily="18" charset="0"/>
              </a:rPr>
              <a:t>Till de administrativa styrmedlen räknas lagstiftning, vägledningar och andra styrdokument, och det är den typen av styrmedel som används i åtgärdsprogrammet. Exempel på ekonomiska styrmedel av avstyrande karaktär är skatter och avgifter medan ekonomiskt stöd och bidrag för till exempel anläggande av våtmarker är ett exempel på ett ekonomiskt incitament eller uppmuntran. Ett exempel på informativa styrmedel är rådgivning inom till exempel Greppa näringen </a:t>
            </a:r>
          </a:p>
          <a:p>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6</a:t>
            </a:fld>
            <a:endParaRPr lang="sv-SE"/>
          </a:p>
        </p:txBody>
      </p:sp>
    </p:spTree>
    <p:extLst>
      <p:ext uri="{BB962C8B-B14F-4D97-AF65-F5344CB8AC3E}">
        <p14:creationId xmlns:p14="http://schemas.microsoft.com/office/powerpoint/2010/main" val="273056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centrala myndigheter handlar åtgärdsprogrammet ofta om hur lagstiftning praktiskt ska tillämpas. Det kan handla om att förstärka regleringar genom nya eller reviderade föreskrifter eller om att utveckla vägledning för prövning och tillsyn. Detta för att skapa förutsättningar för länsstyrelsernas och kommunernas åtgärdsarbete. De har i sin tur kontakt med verksamhetsutövare och andra aktörer som huvudsakligen ska genomföra de fysiska åtgärderna i vattenmiljön. Genom bland annat tillsyn och prövning kan länsstyrelser och kommuner se till att åtgärdsprogrammet når ända fram och får effekt i vattnet så att miljökvalitetsnormerna följs.</a:t>
            </a:r>
          </a:p>
        </p:txBody>
      </p:sp>
      <p:sp>
        <p:nvSpPr>
          <p:cNvPr id="4" name="Platshållare för bildnummer 3"/>
          <p:cNvSpPr>
            <a:spLocks noGrp="1"/>
          </p:cNvSpPr>
          <p:nvPr>
            <p:ph type="sldNum" sz="quarter" idx="5"/>
          </p:nvPr>
        </p:nvSpPr>
        <p:spPr/>
        <p:txBody>
          <a:bodyPr/>
          <a:lstStyle/>
          <a:p>
            <a:fld id="{49E6C466-D4D3-4825-AC6D-9E83DC00BA55}" type="slidenum">
              <a:rPr lang="sv-SE" smtClean="0"/>
              <a:t>7</a:t>
            </a:fld>
            <a:endParaRPr lang="sv-SE"/>
          </a:p>
        </p:txBody>
      </p:sp>
    </p:spTree>
    <p:extLst>
      <p:ext uri="{BB962C8B-B14F-4D97-AF65-F5344CB8AC3E}">
        <p14:creationId xmlns:p14="http://schemas.microsoft.com/office/powerpoint/2010/main" val="336751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Länsstyrelserna och kommunerna genomför tillsyn enligt miljöbalk (MB) (1998:808) på industrier, avloppsreningsverk och annan miljöfarlig verksamhet (MB 9 kap.), förorenade områden (MB 10 kap.) samt hamnar, vattenkraft och annan vattenverksamhet (MB 11 kap). </a:t>
            </a:r>
          </a:p>
          <a:p>
            <a:r>
              <a:rPr lang="sv-SE" sz="1800" b="0" i="0" u="none" strike="noStrike" baseline="0" dirty="0">
                <a:solidFill>
                  <a:srgbClr val="000000"/>
                </a:solidFill>
                <a:latin typeface="Palatino Linotype" panose="02040502050505030304" pitchFamily="18" charset="0"/>
              </a:rPr>
              <a:t>Ur ett vattenförvaltningsperspektiv är miljökvalitetsnormerna grunden för att prioritera vilken tillsyn som ska göras var. Tillsyn på myndighetens eget initiativ kan då säkerställa att rätt fysisk åtgärd genomförs där den behövs. I åtgärdsprogrammet har kommunerna därför en åtgärd som innebär att prioritera tillsyn av miljöfarlig verksamhet och förorenade områden. På samma sätt har länsstyrelserna en åtgärd som även omfattar vattenverksamhet. </a:t>
            </a:r>
          </a:p>
          <a:p>
            <a:r>
              <a:rPr lang="sv-SE" sz="1800" b="0" i="0" u="none" strike="noStrike" baseline="0" dirty="0">
                <a:solidFill>
                  <a:srgbClr val="000000"/>
                </a:solidFill>
                <a:latin typeface="Palatino Linotype" panose="02040502050505030304" pitchFamily="18" charset="0"/>
              </a:rPr>
              <a:t>Tillsynen innebär bland att utveckla verksamhetsutövarens egenkontroll. Verksamhetens eventuella påverkan på vattenförekomsten bör vara i fokus för förebyggande och vattenförbättrande åtgärder. Det ger ett bättre underlag för att bedöma om det finns behov av att förelägga en anmälningspliktig verksamhet om åtgärder eller om en tillståndspliktig verksamhet behöver få sina villkor omprövade. </a:t>
            </a:r>
          </a:p>
          <a:p>
            <a:r>
              <a:rPr lang="sv-SE" sz="1800" b="0" i="0" u="none" strike="noStrike" baseline="0" dirty="0">
                <a:solidFill>
                  <a:srgbClr val="000000"/>
                </a:solidFill>
                <a:latin typeface="Palatino Linotype" panose="02040502050505030304" pitchFamily="18" charset="0"/>
              </a:rPr>
              <a:t>Tillsyn sker inte bara utifrån befintlig lagstiftning utan ofta behövs också vägledning från centrala myndigheter. Åtgärderna till centrala myndigheter om tydligare eller strängare regler, vägledning och tillsynsvägledning ska säkerställa att det finns stöd för länsstyrelsernas och kommunernas tillsynsarbete.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8</a:t>
            </a:fld>
            <a:endParaRPr lang="sv-SE"/>
          </a:p>
        </p:txBody>
      </p:sp>
    </p:spTree>
    <p:extLst>
      <p:ext uri="{BB962C8B-B14F-4D97-AF65-F5344CB8AC3E}">
        <p14:creationId xmlns:p14="http://schemas.microsoft.com/office/powerpoint/2010/main" val="78254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Palatino Linotype" panose="02040502050505030304" pitchFamily="18" charset="0"/>
              </a:rPr>
              <a:t>Kommunernas åtgärder spänner över ett brett spektrum. Det handlar om kommunal planering, dricksvattenskydd, tillsyn av miljöfarliga verksamheter och förorenade områden, alltså verksamheter i kommunernas egenskap av myndighet. Kommuner är dessutom verksamhetsutövare – antingen i sig själva eller genom kommunala bolag. På det sättet är de också viktiga aktörer för att genomföra fysiska åtgärder i vattenmiljön men åtgärderna riktas alltså till kommunerna i deras roll som myndigheter, inte som verksamhetsutövare. </a:t>
            </a:r>
            <a:endParaRPr lang="sv-SE" dirty="0"/>
          </a:p>
        </p:txBody>
      </p:sp>
      <p:sp>
        <p:nvSpPr>
          <p:cNvPr id="4" name="Platshållare för bildnummer 3"/>
          <p:cNvSpPr>
            <a:spLocks noGrp="1"/>
          </p:cNvSpPr>
          <p:nvPr>
            <p:ph type="sldNum" sz="quarter" idx="5"/>
          </p:nvPr>
        </p:nvSpPr>
        <p:spPr/>
        <p:txBody>
          <a:bodyPr/>
          <a:lstStyle/>
          <a:p>
            <a:fld id="{49E6C466-D4D3-4825-AC6D-9E83DC00BA55}" type="slidenum">
              <a:rPr lang="sv-SE" smtClean="0"/>
              <a:t>9</a:t>
            </a:fld>
            <a:endParaRPr lang="sv-SE"/>
          </a:p>
        </p:txBody>
      </p:sp>
    </p:spTree>
    <p:extLst>
      <p:ext uri="{BB962C8B-B14F-4D97-AF65-F5344CB8AC3E}">
        <p14:creationId xmlns:p14="http://schemas.microsoft.com/office/powerpoint/2010/main" val="315092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80665202-30A9-254D-876E-92E40FDBF0C1}"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4E4189-FF75-A842-981D-16E9EEDF2C2F}" type="slidenum">
              <a:rPr lang="en-US"/>
              <a:pPr>
                <a:defRPr/>
              </a:pPr>
              <a:t>‹#›</a:t>
            </a:fld>
            <a:endParaRPr lang="en-US"/>
          </a:p>
        </p:txBody>
      </p:sp>
      <p:sp>
        <p:nvSpPr>
          <p:cNvPr id="9" name="Rubrik 8"/>
          <p:cNvSpPr>
            <a:spLocks noGrp="1"/>
          </p:cNvSpPr>
          <p:nvPr>
            <p:ph type="title"/>
          </p:nvPr>
        </p:nvSpPr>
        <p:spPr>
          <a:xfrm>
            <a:off x="985838" y="2532184"/>
            <a:ext cx="7272337" cy="1205035"/>
          </a:xfrm>
        </p:spPr>
        <p:txBody>
          <a:bodyPr/>
          <a:lstStyle>
            <a:lvl1pPr algn="ctr">
              <a:defRPr sz="3600"/>
            </a:lvl1pPr>
          </a:lstStyle>
          <a:p>
            <a:r>
              <a:rPr lang="sv-SE" dirty="0"/>
              <a:t>Klicka här för att ändra format</a:t>
            </a:r>
          </a:p>
        </p:txBody>
      </p:sp>
      <p:sp>
        <p:nvSpPr>
          <p:cNvPr id="14" name="Platshållare för innehåll 13"/>
          <p:cNvSpPr>
            <a:spLocks noGrp="1"/>
          </p:cNvSpPr>
          <p:nvPr>
            <p:ph sz="quarter" idx="13"/>
          </p:nvPr>
        </p:nvSpPr>
        <p:spPr>
          <a:xfrm>
            <a:off x="985838" y="3848100"/>
            <a:ext cx="7272337" cy="1047750"/>
          </a:xfrm>
        </p:spPr>
        <p:txBody>
          <a:bodyPr/>
          <a:lstStyle>
            <a:lvl1pPr algn="ctr">
              <a:defRPr/>
            </a:lvl1pPr>
          </a:lstStyle>
          <a:p>
            <a:pPr lvl="0"/>
            <a:r>
              <a:rPr lang="sv-SE" dirty="0"/>
              <a:t>Klicka här för att ändra format på bakgrundstexten</a:t>
            </a:r>
          </a:p>
        </p:txBody>
      </p:sp>
    </p:spTree>
    <p:extLst>
      <p:ext uri="{BB962C8B-B14F-4D97-AF65-F5344CB8AC3E}">
        <p14:creationId xmlns:p14="http://schemas.microsoft.com/office/powerpoint/2010/main" val="217143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sv-SE"/>
              <a:t>Klicka här för att ändra format</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800100" indent="-342900">
              <a:buFont typeface="Arial" pitchFamily="34" charset="0"/>
              <a:buChar char="•"/>
              <a:defRPr sz="2000"/>
            </a:lvl2pPr>
            <a:lvl3pPr marL="1257300" indent="-342900">
              <a:buFont typeface="Wingdings" pitchFamily="2" charset="2"/>
              <a:buChar char=""/>
              <a:defRPr sz="1800"/>
            </a:lvl3pPr>
            <a:lvl4pPr marL="1657350" indent="-285750">
              <a:buFont typeface="Arial" pitchFamily="34" charset="0"/>
              <a:buChar char="•"/>
              <a:defRPr/>
            </a:lvl4pPr>
            <a:lvl5pPr marL="2114550" indent="-285750">
              <a:buFont typeface="Arial" pitchFamily="34" charset="0"/>
              <a:buChar char="•"/>
              <a:defRPr/>
            </a:lvl5pPr>
          </a:lstStyle>
          <a:p>
            <a:pPr lvl="0"/>
            <a:r>
              <a:rPr lang="sv-SE" dirty="0"/>
              <a:t>Klicka här för att ändra format på bakgrundstexten</a:t>
            </a:r>
          </a:p>
          <a:p>
            <a:pPr lvl="1"/>
            <a:r>
              <a:rPr lang="sv-SE" dirty="0"/>
              <a:t>Nivå två</a:t>
            </a:r>
          </a:p>
          <a:p>
            <a:pPr lvl="2"/>
            <a:r>
              <a:rPr lang="sv-SE" dirty="0"/>
              <a:t>Nivå tre</a:t>
            </a:r>
          </a:p>
        </p:txBody>
      </p:sp>
      <p:sp>
        <p:nvSpPr>
          <p:cNvPr id="4" name="Date Placeholder 3"/>
          <p:cNvSpPr>
            <a:spLocks noGrp="1"/>
          </p:cNvSpPr>
          <p:nvPr>
            <p:ph type="dt" sz="half" idx="10"/>
          </p:nvPr>
        </p:nvSpPr>
        <p:spPr/>
        <p:txBody>
          <a:bodyPr/>
          <a:lstStyle>
            <a:lvl1pPr>
              <a:defRPr/>
            </a:lvl1pPr>
          </a:lstStyle>
          <a:p>
            <a:pPr>
              <a:defRPr/>
            </a:pPr>
            <a:fld id="{5BCA35C7-AF7E-7245-8E06-AC84519FBF11}"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1C42AA-318D-E64E-9F62-8B72FFB670E8}" type="slidenum">
              <a:rPr lang="en-US"/>
              <a:pPr>
                <a:defRPr/>
              </a:pPr>
              <a:t>‹#›</a:t>
            </a:fld>
            <a:endParaRPr lang="en-US"/>
          </a:p>
        </p:txBody>
      </p:sp>
    </p:spTree>
    <p:extLst>
      <p:ext uri="{BB962C8B-B14F-4D97-AF65-F5344CB8AC3E}">
        <p14:creationId xmlns:p14="http://schemas.microsoft.com/office/powerpoint/2010/main" val="145867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985838" y="2200872"/>
            <a:ext cx="3509962" cy="3925292"/>
          </a:xfrm>
        </p:spPr>
        <p:txBody>
          <a:bodyPr/>
          <a:lstStyle>
            <a:lvl1pPr marL="457200" indent="-457200">
              <a:buFont typeface="Arial" pitchFamily="34" charset="0"/>
              <a:buChar char="•"/>
              <a:defRPr sz="2800"/>
            </a:lvl1pPr>
            <a:lvl2pPr marL="800100" indent="-342900">
              <a:buFont typeface="Arial" pitchFamily="34" charset="0"/>
              <a:buChar char="•"/>
              <a:defRPr sz="2400"/>
            </a:lvl2pPr>
            <a:lvl3pPr marL="1257300" indent="-3429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4" name="Content Placeholder 3"/>
          <p:cNvSpPr>
            <a:spLocks noGrp="1"/>
          </p:cNvSpPr>
          <p:nvPr>
            <p:ph sz="half" idx="2"/>
          </p:nvPr>
        </p:nvSpPr>
        <p:spPr>
          <a:xfrm>
            <a:off x="4648200" y="2200872"/>
            <a:ext cx="3609975" cy="3925291"/>
          </a:xfrm>
        </p:spPr>
        <p:txBody>
          <a:bodyPr/>
          <a:lstStyle>
            <a:lvl1pPr marL="457200" indent="-457200">
              <a:buFont typeface="Arial" pitchFamily="34" charset="0"/>
              <a:buChar char="•"/>
              <a:defRPr sz="2800"/>
            </a:lvl1pPr>
            <a:lvl2pPr marL="800100" indent="-342900">
              <a:buFont typeface="Arial" pitchFamily="34" charset="0"/>
              <a:buChar char="•"/>
              <a:defRPr sz="2400"/>
            </a:lvl2pPr>
            <a:lvl3pPr marL="1257300" indent="-3429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5" name="Date Placeholder 3"/>
          <p:cNvSpPr>
            <a:spLocks noGrp="1"/>
          </p:cNvSpPr>
          <p:nvPr>
            <p:ph type="dt" sz="half" idx="10"/>
          </p:nvPr>
        </p:nvSpPr>
        <p:spPr/>
        <p:txBody>
          <a:bodyPr/>
          <a:lstStyle>
            <a:lvl1pPr>
              <a:defRPr/>
            </a:lvl1pPr>
          </a:lstStyle>
          <a:p>
            <a:pPr>
              <a:defRPr/>
            </a:pPr>
            <a:fld id="{2FBD4AFD-EB68-9742-B688-DF4356029C48}"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79BA4-E0AF-2246-A326-2057B99EA329}" type="slidenum">
              <a:rPr lang="en-US"/>
              <a:pPr>
                <a:defRPr/>
              </a:pPr>
              <a:t>‹#›</a:t>
            </a:fld>
            <a:endParaRPr lang="en-US"/>
          </a:p>
        </p:txBody>
      </p:sp>
    </p:spTree>
    <p:extLst>
      <p:ext uri="{BB962C8B-B14F-4D97-AF65-F5344CB8AC3E}">
        <p14:creationId xmlns:p14="http://schemas.microsoft.com/office/powerpoint/2010/main" val="326731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985838" y="2174875"/>
            <a:ext cx="3511550" cy="6412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Content Placeholder 3"/>
          <p:cNvSpPr>
            <a:spLocks noGrp="1"/>
          </p:cNvSpPr>
          <p:nvPr>
            <p:ph sz="half" idx="2"/>
          </p:nvPr>
        </p:nvSpPr>
        <p:spPr>
          <a:xfrm>
            <a:off x="985838" y="2816167"/>
            <a:ext cx="3511550" cy="3309995"/>
          </a:xfrm>
        </p:spPr>
        <p:txBody>
          <a:bodyPr/>
          <a:lstStyle>
            <a:lvl1pPr marL="342900" indent="-342900">
              <a:buFont typeface="Arial" pitchFamily="34" charset="0"/>
              <a:buChar char="•"/>
              <a:defRPr sz="2400"/>
            </a:lvl1pPr>
            <a:lvl2pPr marL="800100" indent="-342900">
              <a:buFont typeface="Arial" pitchFamily="34" charset="0"/>
              <a:buChar char="•"/>
              <a:defRPr sz="2000"/>
            </a:lvl2pPr>
            <a:lvl3pPr marL="1257300" indent="-342900">
              <a:buFont typeface="Wingdings" pitchFamily="2" charset="2"/>
              <a:buChar char=""/>
              <a:defRPr lang="sv-SE" sz="2000" kern="1200" dirty="0" smtClean="0">
                <a:solidFill>
                  <a:schemeClr val="tx1"/>
                </a:solidFill>
                <a:latin typeface="+mn-lt"/>
                <a:ea typeface="ＭＳ Ｐゴシック" charset="0"/>
                <a:cs typeface="+mn-cs"/>
              </a:defRPr>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p:txBody>
      </p:sp>
      <p:sp>
        <p:nvSpPr>
          <p:cNvPr id="5" name="Text Placeholder 4"/>
          <p:cNvSpPr>
            <a:spLocks noGrp="1"/>
          </p:cNvSpPr>
          <p:nvPr>
            <p:ph type="body" sz="quarter" idx="3"/>
          </p:nvPr>
        </p:nvSpPr>
        <p:spPr>
          <a:xfrm>
            <a:off x="4645026" y="2174875"/>
            <a:ext cx="3613150" cy="6412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Content Placeholder 5"/>
          <p:cNvSpPr>
            <a:spLocks noGrp="1"/>
          </p:cNvSpPr>
          <p:nvPr>
            <p:ph sz="quarter" idx="4"/>
          </p:nvPr>
        </p:nvSpPr>
        <p:spPr>
          <a:xfrm>
            <a:off x="4645026" y="2816167"/>
            <a:ext cx="3613150" cy="3309996"/>
          </a:xfrm>
        </p:spPr>
        <p:txBody>
          <a:bodyPr/>
          <a:lstStyle>
            <a:lvl1pPr marL="342900" indent="-342900">
              <a:buFont typeface="Arial" pitchFamily="34" charset="0"/>
              <a:buChar char="•"/>
              <a:defRPr sz="2400"/>
            </a:lvl1pPr>
            <a:lvl2pPr marL="800100" indent="-342900">
              <a:buFont typeface="Arial" pitchFamily="34" charset="0"/>
              <a:buChar char="•"/>
              <a:defRPr sz="2000"/>
            </a:lvl2pPr>
            <a:lvl3pPr marL="1258888" marR="0" indent="-344488" algn="l" defTabSz="457200" rtl="0" eaLnBrk="1" fontAlgn="base" latinLnBrk="0" hangingPunct="1">
              <a:lnSpc>
                <a:spcPct val="100000"/>
              </a:lnSpc>
              <a:spcBef>
                <a:spcPct val="20000"/>
              </a:spcBef>
              <a:spcAft>
                <a:spcPct val="0"/>
              </a:spcAft>
              <a:buClrTx/>
              <a:buSzTx/>
              <a:buFont typeface="Wingdings" pitchFamily="2" charset="2"/>
              <a:buChar char=""/>
              <a:tabLst/>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p:txBody>
      </p:sp>
      <p:sp>
        <p:nvSpPr>
          <p:cNvPr id="7" name="Date Placeholder 3"/>
          <p:cNvSpPr>
            <a:spLocks noGrp="1"/>
          </p:cNvSpPr>
          <p:nvPr>
            <p:ph type="dt" sz="half" idx="10"/>
          </p:nvPr>
        </p:nvSpPr>
        <p:spPr/>
        <p:txBody>
          <a:bodyPr/>
          <a:lstStyle>
            <a:lvl1pPr>
              <a:defRPr/>
            </a:lvl1pPr>
          </a:lstStyle>
          <a:p>
            <a:pPr>
              <a:defRPr/>
            </a:pPr>
            <a:fld id="{5E475995-DF73-CB4F-886F-6E5CEE1370C4}" type="datetimeFigureOut">
              <a:rPr lang="en-US"/>
              <a:pPr>
                <a:defRPr/>
              </a:pPr>
              <a:t>10/13/2022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154221-8C51-2F4B-831D-CEF9D9ECB5FE}" type="slidenum">
              <a:rPr lang="en-US"/>
              <a:pPr>
                <a:defRPr/>
              </a:pPr>
              <a:t>‹#›</a:t>
            </a:fld>
            <a:endParaRPr lang="en-US"/>
          </a:p>
        </p:txBody>
      </p:sp>
    </p:spTree>
    <p:extLst>
      <p:ext uri="{BB962C8B-B14F-4D97-AF65-F5344CB8AC3E}">
        <p14:creationId xmlns:p14="http://schemas.microsoft.com/office/powerpoint/2010/main" val="308363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3"/>
          <p:cNvSpPr>
            <a:spLocks noGrp="1"/>
          </p:cNvSpPr>
          <p:nvPr>
            <p:ph type="dt" sz="half" idx="10"/>
          </p:nvPr>
        </p:nvSpPr>
        <p:spPr/>
        <p:txBody>
          <a:bodyPr/>
          <a:lstStyle>
            <a:lvl1pPr>
              <a:defRPr/>
            </a:lvl1pPr>
          </a:lstStyle>
          <a:p>
            <a:pPr>
              <a:defRPr/>
            </a:pPr>
            <a:fld id="{C850942C-1F53-4549-B565-5E2721D98C0A}" type="datetimeFigureOut">
              <a:rPr lang="en-US"/>
              <a:pPr>
                <a:defRPr/>
              </a:pPr>
              <a:t>10/13/2022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9D412B-54CA-F244-A186-2353ACFCC926}" type="slidenum">
              <a:rPr lang="en-US"/>
              <a:pPr>
                <a:defRPr/>
              </a:pPr>
              <a:t>‹#›</a:t>
            </a:fld>
            <a:endParaRPr lang="en-US"/>
          </a:p>
        </p:txBody>
      </p:sp>
    </p:spTree>
    <p:extLst>
      <p:ext uri="{BB962C8B-B14F-4D97-AF65-F5344CB8AC3E}">
        <p14:creationId xmlns:p14="http://schemas.microsoft.com/office/powerpoint/2010/main" val="340930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921"/>
            <a:ext cx="3008313" cy="1262147"/>
          </a:xfrm>
        </p:spPr>
        <p:txBody>
          <a:bodyPr anchor="b"/>
          <a:lstStyle>
            <a:lvl1pPr algn="l">
              <a:defRPr sz="2000" b="1"/>
            </a:lvl1pPr>
          </a:lstStyle>
          <a:p>
            <a:r>
              <a:rPr lang="sv-SE"/>
              <a:t>Klicka här för att ändra format</a:t>
            </a:r>
            <a:endParaRPr lang="en-US" dirty="0"/>
          </a:p>
        </p:txBody>
      </p:sp>
      <p:sp>
        <p:nvSpPr>
          <p:cNvPr id="3" name="Content Placeholder 2"/>
          <p:cNvSpPr>
            <a:spLocks noGrp="1"/>
          </p:cNvSpPr>
          <p:nvPr>
            <p:ph idx="1"/>
          </p:nvPr>
        </p:nvSpPr>
        <p:spPr>
          <a:xfrm>
            <a:off x="3575050" y="1348921"/>
            <a:ext cx="5111750" cy="4777242"/>
          </a:xfrm>
        </p:spPr>
        <p:txBody>
          <a:bodyPr/>
          <a:lstStyle>
            <a:lvl1pPr>
              <a:defRPr sz="3200"/>
            </a:lvl1pPr>
            <a:lvl2pPr marL="914400" indent="-457200">
              <a:buFont typeface="Arial" pitchFamily="34" charset="0"/>
              <a:buChar char="•"/>
              <a:defRPr sz="2800"/>
            </a:lvl2pPr>
            <a:lvl3pPr marL="1257300" indent="-342900">
              <a:buFont typeface="Wingdings"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p:txBody>
      </p:sp>
      <p:sp>
        <p:nvSpPr>
          <p:cNvPr id="4" name="Text Placeholder 3"/>
          <p:cNvSpPr>
            <a:spLocks noGrp="1"/>
          </p:cNvSpPr>
          <p:nvPr>
            <p:ph type="body" sz="half" idx="2"/>
          </p:nvPr>
        </p:nvSpPr>
        <p:spPr>
          <a:xfrm>
            <a:off x="457200" y="2611069"/>
            <a:ext cx="3008313" cy="3515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p:cNvSpPr>
            <a:spLocks noGrp="1"/>
          </p:cNvSpPr>
          <p:nvPr>
            <p:ph type="dt" sz="half" idx="10"/>
          </p:nvPr>
        </p:nvSpPr>
        <p:spPr/>
        <p:txBody>
          <a:bodyPr/>
          <a:lstStyle>
            <a:lvl1pPr>
              <a:defRPr/>
            </a:lvl1pPr>
          </a:lstStyle>
          <a:p>
            <a:pPr>
              <a:defRPr/>
            </a:pPr>
            <a:fld id="{7051DFA2-847C-384C-9183-60C62D6331A0}"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48CA95-5C17-0F43-957C-AD76E7EC7587}" type="slidenum">
              <a:rPr lang="en-US"/>
              <a:pPr>
                <a:defRPr/>
              </a:pPr>
              <a:t>‹#›</a:t>
            </a:fld>
            <a:endParaRPr lang="en-US"/>
          </a:p>
        </p:txBody>
      </p:sp>
    </p:spTree>
    <p:extLst>
      <p:ext uri="{BB962C8B-B14F-4D97-AF65-F5344CB8AC3E}">
        <p14:creationId xmlns:p14="http://schemas.microsoft.com/office/powerpoint/2010/main" val="382754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icture Placeholder 2"/>
          <p:cNvSpPr>
            <a:spLocks noGrp="1"/>
          </p:cNvSpPr>
          <p:nvPr>
            <p:ph type="pic" idx="1"/>
          </p:nvPr>
        </p:nvSpPr>
        <p:spPr>
          <a:xfrm>
            <a:off x="1792288" y="1341031"/>
            <a:ext cx="5486400" cy="33865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p:cNvSpPr>
            <a:spLocks noGrp="1"/>
          </p:cNvSpPr>
          <p:nvPr>
            <p:ph type="dt" sz="half" idx="10"/>
          </p:nvPr>
        </p:nvSpPr>
        <p:spPr/>
        <p:txBody>
          <a:bodyPr/>
          <a:lstStyle>
            <a:lvl1pPr>
              <a:defRPr/>
            </a:lvl1pPr>
          </a:lstStyle>
          <a:p>
            <a:pPr>
              <a:defRPr/>
            </a:pPr>
            <a:fld id="{50FDD51D-C806-2346-9A44-036B77C0A4FB}" type="datetimeFigureOut">
              <a:rPr lang="en-US"/>
              <a:pPr>
                <a:defRPr/>
              </a:pPr>
              <a:t>10/13/2022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77A321-1A3E-B14B-BBC4-A27BCC8F378A}" type="slidenum">
              <a:rPr lang="en-US"/>
              <a:pPr>
                <a:defRPr/>
              </a:pPr>
              <a:t>‹#›</a:t>
            </a:fld>
            <a:endParaRPr lang="en-US"/>
          </a:p>
        </p:txBody>
      </p:sp>
    </p:spTree>
    <p:extLst>
      <p:ext uri="{BB962C8B-B14F-4D97-AF65-F5344CB8AC3E}">
        <p14:creationId xmlns:p14="http://schemas.microsoft.com/office/powerpoint/2010/main" val="274530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pt.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0" y="0"/>
            <a:ext cx="9144000" cy="9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85838" y="1327150"/>
            <a:ext cx="72723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endParaRPr lang="en-US" dirty="0"/>
          </a:p>
        </p:txBody>
      </p:sp>
      <p:sp>
        <p:nvSpPr>
          <p:cNvPr id="1028" name="Text Placeholder 2"/>
          <p:cNvSpPr>
            <a:spLocks noGrp="1"/>
          </p:cNvSpPr>
          <p:nvPr>
            <p:ph type="body" idx="1"/>
          </p:nvPr>
        </p:nvSpPr>
        <p:spPr bwMode="auto">
          <a:xfrm>
            <a:off x="985838" y="2170113"/>
            <a:ext cx="727233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507F04D-DC19-EE40-9B1F-E5CE7724574F}" type="datetimeFigureOut">
              <a:rPr lang="en-US"/>
              <a:pPr>
                <a:defRPr/>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902677"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24175C5-762E-5C49-BA55-644AFE9B269D}" type="slidenum">
              <a:rPr lang="en-US"/>
              <a:pPr>
                <a:defRPr/>
              </a:pPr>
              <a:t>‹#›</a:t>
            </a:fld>
            <a:endParaRPr lang="en-US"/>
          </a:p>
        </p:txBody>
      </p:sp>
      <p:pic>
        <p:nvPicPr>
          <p:cNvPr id="3" name="Bildobjekt 2"/>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509960" y="6049074"/>
            <a:ext cx="1341684" cy="614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457200" rtl="0" eaLnBrk="1" fontAlgn="base" hangingPunct="1">
        <a:spcBef>
          <a:spcPct val="0"/>
        </a:spcBef>
        <a:spcAft>
          <a:spcPct val="0"/>
        </a:spcAft>
        <a:defRPr sz="32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ＭＳ Ｐゴシック" charset="0"/>
        </a:defRPr>
      </a:lvl1pPr>
      <a:lvl2pPr marL="457200"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mn-cs"/>
        </a:defRPr>
      </a:lvl2pPr>
      <a:lvl3pPr marL="914400" algn="l" defTabSz="457200" rtl="0" eaLnBrk="1" fontAlgn="base" hangingPunct="1">
        <a:spcBef>
          <a:spcPct val="20000"/>
        </a:spcBef>
        <a:spcAft>
          <a:spcPct val="0"/>
        </a:spcAft>
        <a:buFont typeface="Arial" charset="0"/>
        <a:defRPr sz="2000" kern="1200">
          <a:solidFill>
            <a:schemeClr val="tx1"/>
          </a:solidFill>
          <a:latin typeface="+mn-lt"/>
          <a:ea typeface="ＭＳ Ｐゴシック" charset="0"/>
          <a:cs typeface="+mn-cs"/>
        </a:defRPr>
      </a:lvl3pPr>
      <a:lvl4pPr marL="1371600" algn="l" defTabSz="457200" rtl="0" eaLnBrk="1" fontAlgn="base" hangingPunct="1">
        <a:spcBef>
          <a:spcPct val="20000"/>
        </a:spcBef>
        <a:spcAft>
          <a:spcPct val="0"/>
        </a:spcAft>
        <a:buFont typeface="Arial" charset="0"/>
        <a:defRPr kern="1200">
          <a:solidFill>
            <a:schemeClr val="tx1"/>
          </a:solidFill>
          <a:latin typeface="+mn-lt"/>
          <a:ea typeface="ＭＳ Ｐゴシック" charset="0"/>
          <a:cs typeface="+mn-cs"/>
        </a:defRPr>
      </a:lvl4pPr>
      <a:lvl5pPr marL="1828800" algn="l" defTabSz="457200" rtl="0" eaLnBrk="1" fontAlgn="base" hangingPunct="1">
        <a:spcBef>
          <a:spcPct val="20000"/>
        </a:spcBef>
        <a:spcAft>
          <a:spcPct val="0"/>
        </a:spcAft>
        <a:buFont typeface="Arial" charset="0"/>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C5B8F-B79F-44A4-BC7C-6D31394218F4}"/>
              </a:ext>
            </a:extLst>
          </p:cNvPr>
          <p:cNvSpPr>
            <a:spLocks noGrp="1"/>
          </p:cNvSpPr>
          <p:nvPr>
            <p:ph type="title"/>
          </p:nvPr>
        </p:nvSpPr>
        <p:spPr>
          <a:xfrm>
            <a:off x="985837" y="1837973"/>
            <a:ext cx="7272337" cy="1205035"/>
          </a:xfrm>
        </p:spPr>
        <p:txBody>
          <a:bodyPr/>
          <a:lstStyle/>
          <a:p>
            <a:r>
              <a:rPr lang="sv-SE" sz="3200" dirty="0"/>
              <a:t>Sammanfattning av Åtgärdsprogram för XX distrikt 2022-2027</a:t>
            </a:r>
          </a:p>
        </p:txBody>
      </p:sp>
      <p:sp>
        <p:nvSpPr>
          <p:cNvPr id="4" name="Platshållare för innehåll 3">
            <a:extLst>
              <a:ext uri="{FF2B5EF4-FFF2-40B4-BE49-F238E27FC236}">
                <a16:creationId xmlns:a16="http://schemas.microsoft.com/office/drawing/2014/main" id="{1BD911CE-AC45-47AE-A6C1-47BCB7E0E480}"/>
              </a:ext>
            </a:extLst>
          </p:cNvPr>
          <p:cNvSpPr>
            <a:spLocks noGrp="1"/>
          </p:cNvSpPr>
          <p:nvPr>
            <p:ph sz="quarter" idx="13"/>
          </p:nvPr>
        </p:nvSpPr>
        <p:spPr>
          <a:xfrm>
            <a:off x="935831" y="5333672"/>
            <a:ext cx="7272337" cy="1047750"/>
          </a:xfrm>
        </p:spPr>
        <p:txBody>
          <a:bodyPr/>
          <a:lstStyle/>
          <a:p>
            <a:r>
              <a:rPr lang="en-GB" dirty="0"/>
              <a:t>XXX, title, </a:t>
            </a:r>
            <a:r>
              <a:rPr lang="en-GB" dirty="0" err="1"/>
              <a:t>distrikt</a:t>
            </a:r>
            <a:endParaRPr lang="en-GB" dirty="0"/>
          </a:p>
        </p:txBody>
      </p:sp>
    </p:spTree>
    <p:extLst>
      <p:ext uri="{BB962C8B-B14F-4D97-AF65-F5344CB8AC3E}">
        <p14:creationId xmlns:p14="http://schemas.microsoft.com/office/powerpoint/2010/main" val="44145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8B7E13-F7E7-4C47-91C7-0ACD74588715}"/>
              </a:ext>
            </a:extLst>
          </p:cNvPr>
          <p:cNvSpPr>
            <a:spLocks noGrp="1"/>
          </p:cNvSpPr>
          <p:nvPr>
            <p:ph type="title"/>
          </p:nvPr>
        </p:nvSpPr>
        <p:spPr>
          <a:xfrm>
            <a:off x="985838" y="1327150"/>
            <a:ext cx="7828378" cy="615950"/>
          </a:xfrm>
        </p:spPr>
        <p:txBody>
          <a:bodyPr/>
          <a:lstStyle/>
          <a:p>
            <a:r>
              <a:rPr lang="sv-SE" dirty="0"/>
              <a:t>Förändringar i åtgärdsprogram 2022-2027</a:t>
            </a:r>
          </a:p>
        </p:txBody>
      </p:sp>
      <p:sp>
        <p:nvSpPr>
          <p:cNvPr id="3" name="Platshållare för innehåll 2">
            <a:extLst>
              <a:ext uri="{FF2B5EF4-FFF2-40B4-BE49-F238E27FC236}">
                <a16:creationId xmlns:a16="http://schemas.microsoft.com/office/drawing/2014/main" id="{FAA4770C-999E-4B74-A1E4-D0AB67410DF6}"/>
              </a:ext>
            </a:extLst>
          </p:cNvPr>
          <p:cNvSpPr>
            <a:spLocks noGrp="1"/>
          </p:cNvSpPr>
          <p:nvPr>
            <p:ph idx="1"/>
          </p:nvPr>
        </p:nvSpPr>
        <p:spPr/>
        <p:txBody>
          <a:bodyPr/>
          <a:lstStyle/>
          <a:p>
            <a:r>
              <a:rPr lang="sv-SE" dirty="0"/>
              <a:t>Många åtgärder kvarstår.</a:t>
            </a:r>
          </a:p>
          <a:p>
            <a:r>
              <a:rPr lang="sv-SE" dirty="0"/>
              <a:t>Fyra åtgärder har utgått (en genomförd, en pga ändrade regler, en pga oklarheter i koppling till miljökvalitetsnormen)</a:t>
            </a:r>
          </a:p>
          <a:p>
            <a:r>
              <a:rPr lang="sv-SE" dirty="0"/>
              <a:t>För Södra Östersjön är 13 åtgärder nya.</a:t>
            </a:r>
          </a:p>
          <a:p>
            <a:endParaRPr lang="sv-SE" dirty="0"/>
          </a:p>
        </p:txBody>
      </p:sp>
    </p:spTree>
    <p:extLst>
      <p:ext uri="{BB962C8B-B14F-4D97-AF65-F5344CB8AC3E}">
        <p14:creationId xmlns:p14="http://schemas.microsoft.com/office/powerpoint/2010/main" val="21349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685C7-5427-4090-BC31-BA52B8A4279A}"/>
              </a:ext>
            </a:extLst>
          </p:cNvPr>
          <p:cNvSpPr>
            <a:spLocks noGrp="1"/>
          </p:cNvSpPr>
          <p:nvPr>
            <p:ph type="title"/>
          </p:nvPr>
        </p:nvSpPr>
        <p:spPr>
          <a:xfrm>
            <a:off x="985838" y="1327150"/>
            <a:ext cx="7738437" cy="615950"/>
          </a:xfrm>
        </p:spPr>
        <p:txBody>
          <a:bodyPr/>
          <a:lstStyle/>
          <a:p>
            <a:r>
              <a:rPr lang="sv-SE" dirty="0"/>
              <a:t>Tidplanen för åtgärdernas genomförande</a:t>
            </a:r>
          </a:p>
        </p:txBody>
      </p:sp>
      <p:sp>
        <p:nvSpPr>
          <p:cNvPr id="3" name="Platshållare för innehåll 2">
            <a:extLst>
              <a:ext uri="{FF2B5EF4-FFF2-40B4-BE49-F238E27FC236}">
                <a16:creationId xmlns:a16="http://schemas.microsoft.com/office/drawing/2014/main" id="{C15CE64E-CD05-4C1A-A61D-92595A3913C7}"/>
              </a:ext>
            </a:extLst>
          </p:cNvPr>
          <p:cNvSpPr>
            <a:spLocks noGrp="1"/>
          </p:cNvSpPr>
          <p:nvPr>
            <p:ph idx="1"/>
          </p:nvPr>
        </p:nvSpPr>
        <p:spPr/>
        <p:txBody>
          <a:bodyPr/>
          <a:lstStyle/>
          <a:p>
            <a:r>
              <a:rPr lang="sv-SE" dirty="0"/>
              <a:t>Åtgärder ska ha vidtagits senast 3 år efter beslut – för nya</a:t>
            </a:r>
          </a:p>
          <a:p>
            <a:r>
              <a:rPr lang="sv-SE" dirty="0"/>
              <a:t>Flertalet är löpande, därför påbörjas omgående.</a:t>
            </a:r>
          </a:p>
        </p:txBody>
      </p:sp>
    </p:spTree>
    <p:extLst>
      <p:ext uri="{BB962C8B-B14F-4D97-AF65-F5344CB8AC3E}">
        <p14:creationId xmlns:p14="http://schemas.microsoft.com/office/powerpoint/2010/main" val="313183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2E3543-494D-4C68-BF1B-E37F6C5AA69B}"/>
              </a:ext>
            </a:extLst>
          </p:cNvPr>
          <p:cNvSpPr>
            <a:spLocks noGrp="1"/>
          </p:cNvSpPr>
          <p:nvPr>
            <p:ph type="title"/>
          </p:nvPr>
        </p:nvSpPr>
        <p:spPr>
          <a:xfrm>
            <a:off x="935831" y="1147268"/>
            <a:ext cx="7993270" cy="615950"/>
          </a:xfrm>
        </p:spPr>
        <p:txBody>
          <a:bodyPr/>
          <a:lstStyle/>
          <a:p>
            <a:r>
              <a:rPr lang="sv-SE" dirty="0"/>
              <a:t>Anledningar till att tidplanen inte alltid håller</a:t>
            </a:r>
          </a:p>
        </p:txBody>
      </p:sp>
      <p:sp>
        <p:nvSpPr>
          <p:cNvPr id="3" name="Platshållare för innehåll 2">
            <a:extLst>
              <a:ext uri="{FF2B5EF4-FFF2-40B4-BE49-F238E27FC236}">
                <a16:creationId xmlns:a16="http://schemas.microsoft.com/office/drawing/2014/main" id="{92D232BD-C54E-4468-9411-84D97980FFCA}"/>
              </a:ext>
            </a:extLst>
          </p:cNvPr>
          <p:cNvSpPr>
            <a:spLocks noGrp="1"/>
          </p:cNvSpPr>
          <p:nvPr>
            <p:ph idx="1"/>
          </p:nvPr>
        </p:nvSpPr>
        <p:spPr>
          <a:xfrm>
            <a:off x="935831" y="2044570"/>
            <a:ext cx="7272337" cy="3536950"/>
          </a:xfrm>
        </p:spPr>
        <p:txBody>
          <a:bodyPr/>
          <a:lstStyle/>
          <a:p>
            <a:r>
              <a:rPr lang="sv-SE" sz="2000" dirty="0"/>
              <a:t>Vissa miljöproblem kräver löpande insatser. Exempel kalkning och näringsämnen från jordbruksmark. </a:t>
            </a:r>
          </a:p>
          <a:p>
            <a:r>
              <a:rPr lang="sv-SE" sz="2000" dirty="0"/>
              <a:t>Tillsyn och rådgivning, samt vägledning för detta pågår kontinuerligt.</a:t>
            </a:r>
          </a:p>
          <a:p>
            <a:r>
              <a:rPr lang="sv-SE" sz="2000" dirty="0"/>
              <a:t>Engångsåtgärder, men omfattande såsom sanering av förorenade områden och miljöanpassning av vattenkraftsanläggningar.</a:t>
            </a:r>
          </a:p>
          <a:p>
            <a:r>
              <a:rPr lang="sv-SE" sz="2000" dirty="0"/>
              <a:t>Begränsningar i tillsynsmyndigheternas kapacitet, exempelvis många och dammar som saknar ägare </a:t>
            </a:r>
          </a:p>
          <a:p>
            <a:r>
              <a:rPr lang="sv-SE" sz="2000" dirty="0"/>
              <a:t>Teknikutvecklingen för bästa möjliga reningstekniker innebär möjlighet att ställa strängare krav.</a:t>
            </a:r>
          </a:p>
          <a:p>
            <a:r>
              <a:rPr lang="sv-SE" sz="2000" dirty="0"/>
              <a:t>Ny kunskap genom utvecklad kartläggning, analys och miljöövervakning t.ex. nya miljöfarliga ämnen.</a:t>
            </a:r>
          </a:p>
        </p:txBody>
      </p:sp>
    </p:spTree>
    <p:extLst>
      <p:ext uri="{BB962C8B-B14F-4D97-AF65-F5344CB8AC3E}">
        <p14:creationId xmlns:p14="http://schemas.microsoft.com/office/powerpoint/2010/main" val="385838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A51339-F87C-4704-9503-4FA855BBA3E3}"/>
              </a:ext>
            </a:extLst>
          </p:cNvPr>
          <p:cNvSpPr>
            <a:spLocks noGrp="1"/>
          </p:cNvSpPr>
          <p:nvPr>
            <p:ph type="title"/>
          </p:nvPr>
        </p:nvSpPr>
        <p:spPr/>
        <p:txBody>
          <a:bodyPr/>
          <a:lstStyle/>
          <a:p>
            <a:pPr algn="ctr"/>
            <a:r>
              <a:rPr lang="sv-SE" dirty="0"/>
              <a:t>Hur vet man vilken åtgärd som ska göras var?</a:t>
            </a:r>
          </a:p>
        </p:txBody>
      </p:sp>
      <p:sp>
        <p:nvSpPr>
          <p:cNvPr id="4" name="Hjärta 3">
            <a:extLst>
              <a:ext uri="{FF2B5EF4-FFF2-40B4-BE49-F238E27FC236}">
                <a16:creationId xmlns:a16="http://schemas.microsoft.com/office/drawing/2014/main" id="{F4518BDC-AF94-46BB-938D-83E29350ADBE}"/>
              </a:ext>
            </a:extLst>
          </p:cNvPr>
          <p:cNvSpPr/>
          <p:nvPr/>
        </p:nvSpPr>
        <p:spPr>
          <a:xfrm>
            <a:off x="2173574" y="2243926"/>
            <a:ext cx="5261547" cy="4047344"/>
          </a:xfrm>
          <a:prstGeom prst="heart">
            <a:avLst/>
          </a:prstGeom>
          <a:solidFill>
            <a:srgbClr val="FF0000"/>
          </a:solidFill>
          <a:effectLst>
            <a:innerShdw blurRad="63500" dist="50800" dir="8100000">
              <a:prstClr val="black">
                <a:alpha val="50000"/>
              </a:prstClr>
            </a:inn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200" dirty="0"/>
              <a:t>Åtgärdsprogram + Miljökvalitetsnorm</a:t>
            </a:r>
          </a:p>
          <a:p>
            <a:pPr algn="ctr"/>
            <a:r>
              <a:rPr lang="sv-SE" sz="3200" dirty="0"/>
              <a:t>= SANT</a:t>
            </a:r>
          </a:p>
        </p:txBody>
      </p:sp>
    </p:spTree>
    <p:extLst>
      <p:ext uri="{BB962C8B-B14F-4D97-AF65-F5344CB8AC3E}">
        <p14:creationId xmlns:p14="http://schemas.microsoft.com/office/powerpoint/2010/main" val="31564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810C6D-CAD7-4830-BE3E-BDD72AC663B6}"/>
              </a:ext>
            </a:extLst>
          </p:cNvPr>
          <p:cNvSpPr>
            <a:spLocks noGrp="1"/>
          </p:cNvSpPr>
          <p:nvPr>
            <p:ph type="title"/>
          </p:nvPr>
        </p:nvSpPr>
        <p:spPr>
          <a:xfrm>
            <a:off x="675318" y="1554163"/>
            <a:ext cx="7893376" cy="615950"/>
          </a:xfrm>
        </p:spPr>
        <p:txBody>
          <a:bodyPr/>
          <a:lstStyle/>
          <a:p>
            <a:r>
              <a:rPr lang="sv-SE" dirty="0"/>
              <a:t>Olika stora åtgärdsbehov i olika delar inom distriktet för olika typer av påverkan..</a:t>
            </a:r>
          </a:p>
        </p:txBody>
      </p:sp>
      <p:sp>
        <p:nvSpPr>
          <p:cNvPr id="3" name="Platshållare för innehåll 2">
            <a:extLst>
              <a:ext uri="{FF2B5EF4-FFF2-40B4-BE49-F238E27FC236}">
                <a16:creationId xmlns:a16="http://schemas.microsoft.com/office/drawing/2014/main" id="{8254E92F-970A-46BD-A78B-5554A9BBF03D}"/>
              </a:ext>
            </a:extLst>
          </p:cNvPr>
          <p:cNvSpPr>
            <a:spLocks noGrp="1"/>
          </p:cNvSpPr>
          <p:nvPr>
            <p:ph idx="1"/>
          </p:nvPr>
        </p:nvSpPr>
        <p:spPr/>
        <p:txBody>
          <a:bodyPr/>
          <a:lstStyle/>
          <a:p>
            <a:pPr marL="0" indent="0">
              <a:buNone/>
            </a:pPr>
            <a:br>
              <a:rPr lang="sv-SE" sz="2800" dirty="0"/>
            </a:br>
            <a:r>
              <a:rPr lang="sv-SE" sz="2800" dirty="0"/>
              <a:t>Exempel:</a:t>
            </a:r>
          </a:p>
          <a:p>
            <a:r>
              <a:rPr lang="sv-SE" sz="2800" dirty="0"/>
              <a:t>Industrier och avloppsreningsverk </a:t>
            </a:r>
          </a:p>
          <a:p>
            <a:pPr lvl="1"/>
            <a:r>
              <a:rPr lang="sv-SE" sz="2400" dirty="0"/>
              <a:t>övergödande ämnen och miljögifter</a:t>
            </a:r>
          </a:p>
          <a:p>
            <a:r>
              <a:rPr lang="sv-SE" sz="2800" dirty="0"/>
              <a:t>Markavvattning</a:t>
            </a:r>
          </a:p>
          <a:p>
            <a:pPr lvl="1"/>
            <a:r>
              <a:rPr lang="sv-SE" sz="2400" dirty="0"/>
              <a:t>fysiska förändringar, </a:t>
            </a:r>
          </a:p>
          <a:p>
            <a:pPr lvl="1"/>
            <a:r>
              <a:rPr lang="sv-SE" sz="2400" dirty="0"/>
              <a:t>påverka läckaget av miljögifter (metaller) </a:t>
            </a:r>
          </a:p>
          <a:p>
            <a:pPr lvl="1"/>
            <a:r>
              <a:rPr lang="sv-SE" sz="2400" dirty="0"/>
              <a:t>bidra till försurning. </a:t>
            </a:r>
          </a:p>
        </p:txBody>
      </p:sp>
    </p:spTree>
    <p:extLst>
      <p:ext uri="{BB962C8B-B14F-4D97-AF65-F5344CB8AC3E}">
        <p14:creationId xmlns:p14="http://schemas.microsoft.com/office/powerpoint/2010/main" val="3891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3F3202-A7C9-4C7C-A4BA-AAD489EF7B6A}"/>
              </a:ext>
            </a:extLst>
          </p:cNvPr>
          <p:cNvSpPr>
            <a:spLocks noGrp="1"/>
          </p:cNvSpPr>
          <p:nvPr>
            <p:ph type="title"/>
          </p:nvPr>
        </p:nvSpPr>
        <p:spPr>
          <a:xfrm>
            <a:off x="581103" y="1181958"/>
            <a:ext cx="8682818" cy="615950"/>
          </a:xfrm>
        </p:spPr>
        <p:txBody>
          <a:bodyPr/>
          <a:lstStyle/>
          <a:p>
            <a:r>
              <a:rPr lang="sv-SE" dirty="0"/>
              <a:t>Riskbedömning per vattenförekomst i VISS…</a:t>
            </a:r>
          </a:p>
        </p:txBody>
      </p:sp>
      <p:sp>
        <p:nvSpPr>
          <p:cNvPr id="3" name="Platshållare för innehåll 2">
            <a:extLst>
              <a:ext uri="{FF2B5EF4-FFF2-40B4-BE49-F238E27FC236}">
                <a16:creationId xmlns:a16="http://schemas.microsoft.com/office/drawing/2014/main" id="{810DED56-721D-4597-ABB0-F0495393D0B1}"/>
              </a:ext>
            </a:extLst>
          </p:cNvPr>
          <p:cNvSpPr>
            <a:spLocks noGrp="1"/>
          </p:cNvSpPr>
          <p:nvPr>
            <p:ph idx="1"/>
          </p:nvPr>
        </p:nvSpPr>
        <p:spPr/>
        <p:txBody>
          <a:bodyPr/>
          <a:lstStyle/>
          <a:p>
            <a:r>
              <a:rPr lang="sv-SE" dirty="0"/>
              <a:t>Påverkansanalys</a:t>
            </a:r>
          </a:p>
          <a:p>
            <a:r>
              <a:rPr lang="sv-SE" dirty="0"/>
              <a:t>Statusklassificering</a:t>
            </a:r>
          </a:p>
          <a:p>
            <a:r>
              <a:rPr lang="sv-SE" dirty="0"/>
              <a:t>Framtida utveckling</a:t>
            </a:r>
          </a:p>
          <a:p>
            <a:pPr marL="0" indent="0">
              <a:buNone/>
            </a:pPr>
            <a:endParaRPr lang="sv-SE" dirty="0"/>
          </a:p>
          <a:p>
            <a:pPr marL="0" indent="0">
              <a:buNone/>
            </a:pPr>
            <a:r>
              <a:rPr lang="sv-SE" dirty="0"/>
              <a:t>När en risk är identifierad skattas ett </a:t>
            </a:r>
            <a:r>
              <a:rPr lang="sv-SE" b="1" dirty="0"/>
              <a:t>åtgärdsbehov</a:t>
            </a:r>
            <a:r>
              <a:rPr lang="sv-SE" dirty="0"/>
              <a:t> och befästs i ett </a:t>
            </a:r>
            <a:r>
              <a:rPr lang="sv-SE" b="1" dirty="0"/>
              <a:t>åtgärdsförslag</a:t>
            </a:r>
            <a:r>
              <a:rPr lang="sv-SE" dirty="0"/>
              <a:t> (som stöd, men inte juridiskt bindande). </a:t>
            </a:r>
          </a:p>
          <a:p>
            <a:pPr marL="0" indent="0">
              <a:buNone/>
            </a:pPr>
            <a:r>
              <a:rPr lang="sv-SE" dirty="0"/>
              <a:t>Krävs en </a:t>
            </a:r>
            <a:r>
              <a:rPr lang="sv-SE" b="1" dirty="0"/>
              <a:t>lokal bedömning</a:t>
            </a:r>
            <a:r>
              <a:rPr lang="sv-SE" dirty="0"/>
              <a:t> om vilken eller vilka fysiska åtgärder som är mest effektiva.</a:t>
            </a:r>
          </a:p>
        </p:txBody>
      </p:sp>
    </p:spTree>
    <p:extLst>
      <p:ext uri="{BB962C8B-B14F-4D97-AF65-F5344CB8AC3E}">
        <p14:creationId xmlns:p14="http://schemas.microsoft.com/office/powerpoint/2010/main" val="201490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80049A-4FB3-4585-8D26-78D0CCAC0ABC}"/>
              </a:ext>
            </a:extLst>
          </p:cNvPr>
          <p:cNvSpPr>
            <a:spLocks noGrp="1"/>
          </p:cNvSpPr>
          <p:nvPr>
            <p:ph type="title"/>
          </p:nvPr>
        </p:nvSpPr>
        <p:spPr/>
        <p:txBody>
          <a:bodyPr/>
          <a:lstStyle/>
          <a:p>
            <a:r>
              <a:rPr lang="sv-SE" dirty="0"/>
              <a:t>24 riktlinjer för åtgärdsanalys och miljökvalitetsnormer</a:t>
            </a:r>
          </a:p>
        </p:txBody>
      </p:sp>
      <p:sp>
        <p:nvSpPr>
          <p:cNvPr id="3" name="Platshållare för innehåll 2">
            <a:extLst>
              <a:ext uri="{FF2B5EF4-FFF2-40B4-BE49-F238E27FC236}">
                <a16:creationId xmlns:a16="http://schemas.microsoft.com/office/drawing/2014/main" id="{019429B8-3E90-4224-8B6E-4458419E7A7E}"/>
              </a:ext>
            </a:extLst>
          </p:cNvPr>
          <p:cNvSpPr>
            <a:spLocks noGrp="1"/>
          </p:cNvSpPr>
          <p:nvPr>
            <p:ph idx="1"/>
          </p:nvPr>
        </p:nvSpPr>
        <p:spPr/>
        <p:txBody>
          <a:bodyPr/>
          <a:lstStyle/>
          <a:p>
            <a:r>
              <a:rPr lang="sv-SE" dirty="0"/>
              <a:t>Utvecklades 2018-2020</a:t>
            </a:r>
          </a:p>
          <a:p>
            <a:endParaRPr lang="sv-SE" dirty="0"/>
          </a:p>
          <a:p>
            <a:r>
              <a:rPr lang="sv-SE" dirty="0"/>
              <a:t>Syfte;</a:t>
            </a:r>
          </a:p>
          <a:p>
            <a:pPr lvl="1"/>
            <a:r>
              <a:rPr lang="sv-SE" dirty="0"/>
              <a:t>Väl underbyggda åtgärdsförslag för påverkanstryck och kvalitetsfaktorer.</a:t>
            </a:r>
          </a:p>
          <a:p>
            <a:pPr lvl="1"/>
            <a:r>
              <a:rPr lang="sv-SE" dirty="0"/>
              <a:t>Underlag för att besluta rättssäkra miljökvalitetsnormer</a:t>
            </a:r>
          </a:p>
          <a:p>
            <a:pPr lvl="1"/>
            <a:r>
              <a:rPr lang="sv-SE" dirty="0"/>
              <a:t>Kostnads- och nyttoanalyser</a:t>
            </a:r>
          </a:p>
          <a:p>
            <a:pPr lvl="1"/>
            <a:r>
              <a:rPr lang="sv-SE" dirty="0"/>
              <a:t>Ekonomiska konsekvensanalysen</a:t>
            </a:r>
          </a:p>
          <a:p>
            <a:pPr lvl="1"/>
            <a:endParaRPr lang="sv-SE" dirty="0"/>
          </a:p>
        </p:txBody>
      </p:sp>
    </p:spTree>
    <p:extLst>
      <p:ext uri="{BB962C8B-B14F-4D97-AF65-F5344CB8AC3E}">
        <p14:creationId xmlns:p14="http://schemas.microsoft.com/office/powerpoint/2010/main" val="1845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A200B-0888-4334-8374-44CC049F4665}"/>
              </a:ext>
            </a:extLst>
          </p:cNvPr>
          <p:cNvSpPr>
            <a:spLocks noGrp="1"/>
          </p:cNvSpPr>
          <p:nvPr>
            <p:ph type="title"/>
          </p:nvPr>
        </p:nvSpPr>
        <p:spPr>
          <a:xfrm>
            <a:off x="985838" y="1091142"/>
            <a:ext cx="7582429" cy="615950"/>
          </a:xfrm>
        </p:spPr>
        <p:txBody>
          <a:bodyPr/>
          <a:lstStyle/>
          <a:p>
            <a:r>
              <a:rPr lang="sv-SE" dirty="0"/>
              <a:t>Åtgärdsförslag – Möjliga åtgärder i VISS</a:t>
            </a:r>
          </a:p>
        </p:txBody>
      </p:sp>
      <p:sp>
        <p:nvSpPr>
          <p:cNvPr id="3" name="Platshållare för innehåll 2">
            <a:extLst>
              <a:ext uri="{FF2B5EF4-FFF2-40B4-BE49-F238E27FC236}">
                <a16:creationId xmlns:a16="http://schemas.microsoft.com/office/drawing/2014/main" id="{DAE2E4E3-5C06-4398-BAC8-76031C3A1825}"/>
              </a:ext>
            </a:extLst>
          </p:cNvPr>
          <p:cNvSpPr>
            <a:spLocks noGrp="1"/>
          </p:cNvSpPr>
          <p:nvPr>
            <p:ph idx="1"/>
          </p:nvPr>
        </p:nvSpPr>
        <p:spPr>
          <a:xfrm>
            <a:off x="772319" y="1921933"/>
            <a:ext cx="7599362" cy="3536950"/>
          </a:xfrm>
        </p:spPr>
        <p:txBody>
          <a:bodyPr/>
          <a:lstStyle/>
          <a:p>
            <a:r>
              <a:rPr lang="sv-SE" sz="2300" dirty="0"/>
              <a:t>Teoretiska och icke bindande</a:t>
            </a:r>
          </a:p>
          <a:p>
            <a:r>
              <a:rPr lang="sv-SE" sz="2300" dirty="0"/>
              <a:t>Olika detaljeringsnivå.</a:t>
            </a:r>
          </a:p>
          <a:p>
            <a:pPr lvl="1"/>
            <a:r>
              <a:rPr lang="sv-SE" sz="1800" dirty="0"/>
              <a:t>specifik plats (exempelvis sanering av förorenad mark)</a:t>
            </a:r>
          </a:p>
          <a:p>
            <a:pPr lvl="1"/>
            <a:r>
              <a:rPr lang="sv-SE" sz="1800" dirty="0"/>
              <a:t>ett visst område (jordbruksåtgärder är till exempel fördelade per vattenförekomst). </a:t>
            </a:r>
          </a:p>
          <a:p>
            <a:pPr lvl="1"/>
            <a:r>
              <a:rPr lang="sv-SE" sz="1800" dirty="0"/>
              <a:t>Återspeglar åtgärdsgenomförande – kalkning</a:t>
            </a:r>
          </a:p>
          <a:p>
            <a:pPr lvl="1"/>
            <a:r>
              <a:rPr lang="sv-SE" sz="1800" dirty="0"/>
              <a:t>Stora osäkerheter – miljögifter</a:t>
            </a:r>
          </a:p>
          <a:p>
            <a:pPr lvl="1"/>
            <a:r>
              <a:rPr lang="sv-SE" sz="1800" dirty="0"/>
              <a:t>Stor skillnad mellan åtgärdsunderlag lokalt – hydromorfologi</a:t>
            </a:r>
          </a:p>
          <a:p>
            <a:pPr lvl="1"/>
            <a:r>
              <a:rPr lang="sv-SE" sz="1800" dirty="0"/>
              <a:t>Vattenförsörjning – stor skillnad om vattenskyddsområde finns eller inte</a:t>
            </a:r>
          </a:p>
          <a:p>
            <a:r>
              <a:rPr lang="sv-SE" sz="2300" dirty="0"/>
              <a:t>Kan användas som planeringsunderlag men oftast krävs lokal åtgärdsutredning</a:t>
            </a:r>
          </a:p>
        </p:txBody>
      </p:sp>
    </p:spTree>
    <p:extLst>
      <p:ext uri="{BB962C8B-B14F-4D97-AF65-F5344CB8AC3E}">
        <p14:creationId xmlns:p14="http://schemas.microsoft.com/office/powerpoint/2010/main" val="179054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6070-41C6-4D42-8F3A-2CD70B73DE76}"/>
              </a:ext>
            </a:extLst>
          </p:cNvPr>
          <p:cNvSpPr>
            <a:spLocks noGrp="1"/>
          </p:cNvSpPr>
          <p:nvPr>
            <p:ph type="title"/>
          </p:nvPr>
        </p:nvSpPr>
        <p:spPr/>
        <p:txBody>
          <a:bodyPr/>
          <a:lstStyle/>
          <a:p>
            <a:r>
              <a:rPr lang="sv-SE" dirty="0"/>
              <a:t>Långsiktig finansiering avgörande</a:t>
            </a:r>
          </a:p>
        </p:txBody>
      </p:sp>
      <p:sp>
        <p:nvSpPr>
          <p:cNvPr id="3" name="Platshållare för innehåll 2">
            <a:extLst>
              <a:ext uri="{FF2B5EF4-FFF2-40B4-BE49-F238E27FC236}">
                <a16:creationId xmlns:a16="http://schemas.microsoft.com/office/drawing/2014/main" id="{3BD63A5B-8C7C-44DD-8ED5-2ECD163ABDD7}"/>
              </a:ext>
            </a:extLst>
          </p:cNvPr>
          <p:cNvSpPr>
            <a:spLocks noGrp="1"/>
          </p:cNvSpPr>
          <p:nvPr>
            <p:ph idx="1"/>
          </p:nvPr>
        </p:nvSpPr>
        <p:spPr/>
        <p:txBody>
          <a:bodyPr/>
          <a:lstStyle/>
          <a:p>
            <a:r>
              <a:rPr lang="sv-SE" dirty="0"/>
              <a:t>I många fall kan inte ansvar och kostnader läggas alls, eller bara delvis, på en verksamhetsutövare.</a:t>
            </a:r>
          </a:p>
          <a:p>
            <a:r>
              <a:rPr lang="sv-SE" dirty="0"/>
              <a:t>Från statens sida finns exempelvis:</a:t>
            </a:r>
          </a:p>
          <a:p>
            <a:pPr lvl="1"/>
            <a:r>
              <a:rPr lang="sv-SE" dirty="0"/>
              <a:t>Kalkningsprogram</a:t>
            </a:r>
          </a:p>
          <a:p>
            <a:pPr lvl="1"/>
            <a:r>
              <a:rPr lang="sv-SE" dirty="0"/>
              <a:t>Sanering förorenade områden</a:t>
            </a:r>
          </a:p>
          <a:p>
            <a:r>
              <a:rPr lang="sv-SE" dirty="0"/>
              <a:t>Jordbruksåtgärder – förutsätter rätt åtgärd på rätt plats, annars krävs mera…</a:t>
            </a:r>
          </a:p>
          <a:p>
            <a:pPr lvl="1"/>
            <a:r>
              <a:rPr lang="sv-SE" dirty="0"/>
              <a:t>Landsbygdsprogram (2014-2022, 2023-2027)</a:t>
            </a:r>
          </a:p>
          <a:p>
            <a:pPr lvl="1"/>
            <a:r>
              <a:rPr lang="sv-SE" dirty="0"/>
              <a:t>LOVA (årliga beslut)</a:t>
            </a:r>
          </a:p>
          <a:p>
            <a:endParaRPr lang="sv-SE" dirty="0"/>
          </a:p>
        </p:txBody>
      </p:sp>
    </p:spTree>
    <p:extLst>
      <p:ext uri="{BB962C8B-B14F-4D97-AF65-F5344CB8AC3E}">
        <p14:creationId xmlns:p14="http://schemas.microsoft.com/office/powerpoint/2010/main" val="85233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EECAB-A622-4A9B-9BDA-FA72799C25A0}"/>
              </a:ext>
            </a:extLst>
          </p:cNvPr>
          <p:cNvSpPr>
            <a:spLocks noGrp="1"/>
          </p:cNvSpPr>
          <p:nvPr>
            <p:ph type="title"/>
          </p:nvPr>
        </p:nvSpPr>
        <p:spPr>
          <a:xfrm>
            <a:off x="985838" y="1327150"/>
            <a:ext cx="7843369" cy="615950"/>
          </a:xfrm>
        </p:spPr>
        <p:txBody>
          <a:bodyPr/>
          <a:lstStyle/>
          <a:p>
            <a:r>
              <a:rPr lang="sv-SE" dirty="0"/>
              <a:t>Åtgärder som behövs i xxx distrikt</a:t>
            </a:r>
          </a:p>
        </p:txBody>
      </p:sp>
      <p:sp>
        <p:nvSpPr>
          <p:cNvPr id="3" name="Platshållare för innehåll 2">
            <a:extLst>
              <a:ext uri="{FF2B5EF4-FFF2-40B4-BE49-F238E27FC236}">
                <a16:creationId xmlns:a16="http://schemas.microsoft.com/office/drawing/2014/main" id="{425C60F3-C1CE-4C3C-9560-C96C685ED7CA}"/>
              </a:ext>
            </a:extLst>
          </p:cNvPr>
          <p:cNvSpPr>
            <a:spLocks noGrp="1"/>
          </p:cNvSpPr>
          <p:nvPr>
            <p:ph idx="1"/>
          </p:nvPr>
        </p:nvSpPr>
        <p:spPr>
          <a:xfrm>
            <a:off x="985838" y="2050400"/>
            <a:ext cx="7272337" cy="3536950"/>
          </a:xfrm>
        </p:spPr>
        <p:txBody>
          <a:bodyPr/>
          <a:lstStyle/>
          <a:p>
            <a:pPr marL="0" indent="0">
              <a:buNone/>
            </a:pPr>
            <a:r>
              <a:rPr lang="sv-SE" sz="2300" dirty="0"/>
              <a:t>Fysiska förändringar av kustvatten, sjöar och vattendrag</a:t>
            </a:r>
          </a:p>
          <a:p>
            <a:pPr lvl="1"/>
            <a:r>
              <a:rPr lang="sv-SE" sz="1800" dirty="0"/>
              <a:t>Vattenkraft, Kanaler, bryggor och barriärer, jordbruk, urbana miljöer och vägpassager</a:t>
            </a:r>
          </a:p>
          <a:p>
            <a:pPr marL="0" indent="0">
              <a:buNone/>
            </a:pPr>
            <a:r>
              <a:rPr lang="sv-SE" sz="2300" dirty="0"/>
              <a:t>Övergödning</a:t>
            </a:r>
          </a:p>
          <a:p>
            <a:pPr lvl="1"/>
            <a:r>
              <a:rPr lang="sv-SE" sz="1800" dirty="0"/>
              <a:t>Jordbruk och avloppsvatten</a:t>
            </a:r>
          </a:p>
          <a:p>
            <a:pPr marL="0" indent="0">
              <a:buNone/>
            </a:pPr>
            <a:r>
              <a:rPr lang="sv-SE" sz="2300" dirty="0"/>
              <a:t>Miljögifter i yt- och grundvatten</a:t>
            </a:r>
          </a:p>
          <a:p>
            <a:pPr lvl="1"/>
            <a:r>
              <a:rPr lang="sv-SE" sz="1800" dirty="0"/>
              <a:t>Förorenade områden, avloppsreningsverk, dagvatten, deponier, småbåtshamnar, jordbruk och industrier.</a:t>
            </a:r>
          </a:p>
          <a:p>
            <a:pPr lvl="1"/>
            <a:r>
              <a:rPr lang="sv-SE" sz="1800" dirty="0"/>
              <a:t>Förebyggande – vattenskyddsområden.</a:t>
            </a:r>
          </a:p>
          <a:p>
            <a:pPr marL="0" indent="0">
              <a:buNone/>
            </a:pPr>
            <a:r>
              <a:rPr lang="sv-SE" sz="2300" dirty="0"/>
              <a:t>Försurning</a:t>
            </a:r>
          </a:p>
          <a:p>
            <a:pPr lvl="1"/>
            <a:r>
              <a:rPr lang="sv-SE" sz="1800" dirty="0"/>
              <a:t>Atmosfärisk deposition och skogsbruk</a:t>
            </a:r>
          </a:p>
        </p:txBody>
      </p:sp>
    </p:spTree>
    <p:extLst>
      <p:ext uri="{BB962C8B-B14F-4D97-AF65-F5344CB8AC3E}">
        <p14:creationId xmlns:p14="http://schemas.microsoft.com/office/powerpoint/2010/main" val="112906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C5B8F-B79F-44A4-BC7C-6D31394218F4}"/>
              </a:ext>
            </a:extLst>
          </p:cNvPr>
          <p:cNvSpPr>
            <a:spLocks noGrp="1"/>
          </p:cNvSpPr>
          <p:nvPr>
            <p:ph type="title"/>
          </p:nvPr>
        </p:nvSpPr>
        <p:spPr/>
        <p:txBody>
          <a:bodyPr/>
          <a:lstStyle/>
          <a:p>
            <a:r>
              <a:rPr lang="sv-SE" dirty="0"/>
              <a:t>Vad menas med åtgärder?</a:t>
            </a:r>
          </a:p>
        </p:txBody>
      </p:sp>
      <p:sp>
        <p:nvSpPr>
          <p:cNvPr id="4" name="Platshållare för innehåll 3">
            <a:extLst>
              <a:ext uri="{FF2B5EF4-FFF2-40B4-BE49-F238E27FC236}">
                <a16:creationId xmlns:a16="http://schemas.microsoft.com/office/drawing/2014/main" id="{1BD911CE-AC45-47AE-A6C1-47BCB7E0E480}"/>
              </a:ext>
            </a:extLst>
          </p:cNvPr>
          <p:cNvSpPr>
            <a:spLocks noGrp="1"/>
          </p:cNvSpPr>
          <p:nvPr>
            <p:ph idx="1"/>
          </p:nvPr>
        </p:nvSpPr>
        <p:spPr/>
        <p:txBody>
          <a:bodyPr/>
          <a:lstStyle/>
          <a:p>
            <a:r>
              <a:rPr lang="sv-SE" dirty="0"/>
              <a:t>Administrativa åtgärder – riktade till myndigheter, länsstyrelser och kommuner.</a:t>
            </a:r>
          </a:p>
          <a:p>
            <a:pPr lvl="1"/>
            <a:r>
              <a:rPr lang="sv-SE" dirty="0"/>
              <a:t>Åtgärdsprogrammet, juridiskt bindande</a:t>
            </a:r>
          </a:p>
          <a:p>
            <a:r>
              <a:rPr lang="sv-SE" dirty="0"/>
              <a:t>Fysiska åtgärder i vattenmiljön – sådana vattenförbättrande åtgärder som en markägare eller verksamhetsutövare utför. </a:t>
            </a:r>
          </a:p>
          <a:p>
            <a:pPr lvl="1"/>
            <a:r>
              <a:rPr lang="sv-SE" dirty="0"/>
              <a:t>Konsekvensen i genomförandet av de administrativa åtgärderna.</a:t>
            </a:r>
          </a:p>
          <a:p>
            <a:pPr lvl="1"/>
            <a:endParaRPr lang="sv-SE" dirty="0"/>
          </a:p>
          <a:p>
            <a:pPr marL="0" indent="0">
              <a:buNone/>
            </a:pPr>
            <a:endParaRPr lang="sv-SE" dirty="0"/>
          </a:p>
        </p:txBody>
      </p:sp>
    </p:spTree>
    <p:extLst>
      <p:ext uri="{BB962C8B-B14F-4D97-AF65-F5344CB8AC3E}">
        <p14:creationId xmlns:p14="http://schemas.microsoft.com/office/powerpoint/2010/main" val="90034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EECAB-A622-4A9B-9BDA-FA72799C25A0}"/>
              </a:ext>
            </a:extLst>
          </p:cNvPr>
          <p:cNvSpPr>
            <a:spLocks noGrp="1"/>
          </p:cNvSpPr>
          <p:nvPr>
            <p:ph type="title"/>
          </p:nvPr>
        </p:nvSpPr>
        <p:spPr>
          <a:xfrm>
            <a:off x="985838" y="1327150"/>
            <a:ext cx="7272337" cy="615950"/>
          </a:xfrm>
        </p:spPr>
        <p:txBody>
          <a:bodyPr wrap="square" anchor="ctr">
            <a:normAutofit/>
          </a:bodyPr>
          <a:lstStyle/>
          <a:p>
            <a:r>
              <a:rPr lang="sv-SE" dirty="0"/>
              <a:t>Åtgärder som säkrar vattenförsörjning</a:t>
            </a:r>
          </a:p>
        </p:txBody>
      </p:sp>
      <p:sp>
        <p:nvSpPr>
          <p:cNvPr id="3" name="Platshållare för innehåll 2">
            <a:extLst>
              <a:ext uri="{FF2B5EF4-FFF2-40B4-BE49-F238E27FC236}">
                <a16:creationId xmlns:a16="http://schemas.microsoft.com/office/drawing/2014/main" id="{425C60F3-C1CE-4C3C-9560-C96C685ED7CA}"/>
              </a:ext>
            </a:extLst>
          </p:cNvPr>
          <p:cNvSpPr>
            <a:spLocks noGrp="1"/>
          </p:cNvSpPr>
          <p:nvPr>
            <p:ph sz="half" idx="1"/>
          </p:nvPr>
        </p:nvSpPr>
        <p:spPr>
          <a:xfrm>
            <a:off x="985838" y="2200872"/>
            <a:ext cx="3509962" cy="3925292"/>
          </a:xfrm>
        </p:spPr>
        <p:txBody>
          <a:bodyPr wrap="square" anchor="t">
            <a:normAutofit fontScale="92500" lnSpcReduction="20000"/>
          </a:bodyPr>
          <a:lstStyle/>
          <a:p>
            <a:pPr marL="0" indent="0">
              <a:lnSpc>
                <a:spcPct val="90000"/>
              </a:lnSpc>
              <a:buNone/>
            </a:pPr>
            <a:r>
              <a:rPr lang="sv-SE" sz="1900" dirty="0"/>
              <a:t>Förebygga förorening</a:t>
            </a:r>
          </a:p>
          <a:p>
            <a:pPr lvl="1">
              <a:lnSpc>
                <a:spcPct val="90000"/>
              </a:lnSpc>
            </a:pPr>
            <a:r>
              <a:rPr lang="sv-SE" sz="1900" dirty="0"/>
              <a:t>Inrätta vattenskyddsområde</a:t>
            </a:r>
          </a:p>
          <a:p>
            <a:pPr lvl="1">
              <a:lnSpc>
                <a:spcPct val="90000"/>
              </a:lnSpc>
            </a:pPr>
            <a:r>
              <a:rPr lang="sv-SE" sz="1900" dirty="0"/>
              <a:t>Regelbunden tillsyn – kemiska föroreningar och olycksrisk</a:t>
            </a:r>
          </a:p>
          <a:p>
            <a:pPr lvl="1">
              <a:lnSpc>
                <a:spcPct val="90000"/>
              </a:lnSpc>
            </a:pPr>
            <a:r>
              <a:rPr lang="sv-SE" sz="1900" dirty="0"/>
              <a:t>Saltning av vägar</a:t>
            </a:r>
          </a:p>
          <a:p>
            <a:pPr marL="0" indent="0">
              <a:lnSpc>
                <a:spcPct val="90000"/>
              </a:lnSpc>
              <a:buNone/>
            </a:pPr>
            <a:endParaRPr lang="sv-SE" sz="1900" dirty="0"/>
          </a:p>
          <a:p>
            <a:pPr marL="0" indent="0">
              <a:lnSpc>
                <a:spcPct val="90000"/>
              </a:lnSpc>
              <a:buNone/>
            </a:pPr>
            <a:r>
              <a:rPr lang="sv-SE" sz="1900" dirty="0"/>
              <a:t>Överuttag</a:t>
            </a:r>
          </a:p>
          <a:p>
            <a:pPr lvl="1">
              <a:lnSpc>
                <a:spcPct val="90000"/>
              </a:lnSpc>
            </a:pPr>
            <a:r>
              <a:rPr lang="sv-SE" sz="1900" dirty="0"/>
              <a:t>Kan leda till saltvatteninträngning</a:t>
            </a:r>
          </a:p>
          <a:p>
            <a:pPr lvl="1">
              <a:lnSpc>
                <a:spcPct val="90000"/>
              </a:lnSpc>
            </a:pPr>
            <a:r>
              <a:rPr lang="sv-SE" sz="1900" dirty="0"/>
              <a:t>Tillstånd för vattenuttag och tillsyn vattenuttag</a:t>
            </a:r>
          </a:p>
          <a:p>
            <a:pPr lvl="1">
              <a:lnSpc>
                <a:spcPct val="90000"/>
              </a:lnSpc>
            </a:pPr>
            <a:endParaRPr lang="sv-SE" sz="1900" dirty="0"/>
          </a:p>
          <a:p>
            <a:pPr marL="0" indent="0">
              <a:lnSpc>
                <a:spcPct val="90000"/>
              </a:lnSpc>
              <a:buNone/>
            </a:pPr>
            <a:r>
              <a:rPr lang="sv-SE" sz="1900" dirty="0"/>
              <a:t>Delåtgärdsprogram vattenbrist och torka Södra Östersjön</a:t>
            </a:r>
          </a:p>
          <a:p>
            <a:pPr marL="457200" lvl="1" indent="0">
              <a:lnSpc>
                <a:spcPct val="90000"/>
              </a:lnSpc>
              <a:buNone/>
            </a:pPr>
            <a:endParaRPr lang="sv-SE" sz="1800" dirty="0"/>
          </a:p>
          <a:p>
            <a:pPr marL="457200" lvl="1" indent="0">
              <a:lnSpc>
                <a:spcPct val="90000"/>
              </a:lnSpc>
              <a:buNone/>
            </a:pPr>
            <a:endParaRPr lang="sv-SE" sz="1800" dirty="0"/>
          </a:p>
          <a:p>
            <a:pPr lvl="1">
              <a:lnSpc>
                <a:spcPct val="90000"/>
              </a:lnSpc>
            </a:pPr>
            <a:endParaRPr lang="sv-SE" sz="1800" dirty="0"/>
          </a:p>
        </p:txBody>
      </p:sp>
      <p:pic>
        <p:nvPicPr>
          <p:cNvPr id="5" name="Bildobjekt 4" descr="Bild på en saltningsbil. ">
            <a:extLst>
              <a:ext uri="{FF2B5EF4-FFF2-40B4-BE49-F238E27FC236}">
                <a16:creationId xmlns:a16="http://schemas.microsoft.com/office/drawing/2014/main" id="{7D6BA857-F9D4-4794-9CF6-5B8783764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3182826"/>
            <a:ext cx="3609975" cy="1961382"/>
          </a:xfrm>
          <a:prstGeom prst="rect">
            <a:avLst/>
          </a:prstGeom>
          <a:noFill/>
        </p:spPr>
      </p:pic>
    </p:spTree>
    <p:extLst>
      <p:ext uri="{BB962C8B-B14F-4D97-AF65-F5344CB8AC3E}">
        <p14:creationId xmlns:p14="http://schemas.microsoft.com/office/powerpoint/2010/main" val="410125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0858596-D09B-4ED4-831C-3502E07FF72F}"/>
              </a:ext>
            </a:extLst>
          </p:cNvPr>
          <p:cNvSpPr>
            <a:spLocks noGrp="1"/>
          </p:cNvSpPr>
          <p:nvPr>
            <p:ph type="title"/>
          </p:nvPr>
        </p:nvSpPr>
        <p:spPr/>
        <p:txBody>
          <a:bodyPr/>
          <a:lstStyle/>
          <a:p>
            <a:r>
              <a:rPr lang="sv-SE" dirty="0"/>
              <a:t>Kostnad nationellt för åtgärder 2022-2027 för Sverige och nyttan </a:t>
            </a:r>
          </a:p>
        </p:txBody>
      </p:sp>
      <p:sp>
        <p:nvSpPr>
          <p:cNvPr id="6" name="Platshållare för innehåll 5">
            <a:extLst>
              <a:ext uri="{FF2B5EF4-FFF2-40B4-BE49-F238E27FC236}">
                <a16:creationId xmlns:a16="http://schemas.microsoft.com/office/drawing/2014/main" id="{0AC89A41-342F-4087-8D68-D27CA149664B}"/>
              </a:ext>
            </a:extLst>
          </p:cNvPr>
          <p:cNvSpPr>
            <a:spLocks noGrp="1"/>
          </p:cNvSpPr>
          <p:nvPr>
            <p:ph idx="1"/>
          </p:nvPr>
        </p:nvSpPr>
        <p:spPr>
          <a:xfrm>
            <a:off x="935831" y="2711980"/>
            <a:ext cx="7272337" cy="3536950"/>
          </a:xfrm>
        </p:spPr>
        <p:txBody>
          <a:bodyPr/>
          <a:lstStyle/>
          <a:p>
            <a:r>
              <a:rPr lang="sv-SE" dirty="0"/>
              <a:t>Alla fysiska åtgärder (2022-2027): 27 miljarder</a:t>
            </a:r>
          </a:p>
          <a:p>
            <a:pPr lvl="1"/>
            <a:r>
              <a:rPr lang="sv-SE" dirty="0"/>
              <a:t>Grundläggande: 21 miljarder</a:t>
            </a:r>
          </a:p>
          <a:p>
            <a:pPr lvl="1"/>
            <a:r>
              <a:rPr lang="sv-SE" dirty="0"/>
              <a:t>Kompletterande: 6,5 miljarder</a:t>
            </a:r>
          </a:p>
          <a:p>
            <a:r>
              <a:rPr lang="sv-SE" dirty="0"/>
              <a:t>Alla administrativa åtgärder: 2,2 miljarder</a:t>
            </a:r>
          </a:p>
          <a:p>
            <a:pPr lvl="1"/>
            <a:r>
              <a:rPr lang="sv-SE" dirty="0"/>
              <a:t>Grundläggande: 2,2 miljarder</a:t>
            </a:r>
          </a:p>
          <a:p>
            <a:pPr lvl="1"/>
            <a:r>
              <a:rPr lang="sv-SE" dirty="0"/>
              <a:t>Kompletterande: 0,05 miljarder</a:t>
            </a:r>
          </a:p>
          <a:p>
            <a:r>
              <a:rPr lang="sv-SE" dirty="0"/>
              <a:t>Nyttan av en förbättrad vattenkvalitets skattas till 145 miljarder.</a:t>
            </a:r>
          </a:p>
        </p:txBody>
      </p:sp>
    </p:spTree>
    <p:extLst>
      <p:ext uri="{BB962C8B-B14F-4D97-AF65-F5344CB8AC3E}">
        <p14:creationId xmlns:p14="http://schemas.microsoft.com/office/powerpoint/2010/main" val="387085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ACBCBD-B084-4548-9191-9EB0A601C578}"/>
              </a:ext>
            </a:extLst>
          </p:cNvPr>
          <p:cNvSpPr>
            <a:spLocks noGrp="1"/>
          </p:cNvSpPr>
          <p:nvPr>
            <p:ph type="title"/>
          </p:nvPr>
        </p:nvSpPr>
        <p:spPr>
          <a:xfrm>
            <a:off x="985838" y="1327150"/>
            <a:ext cx="7272337" cy="615950"/>
          </a:xfrm>
        </p:spPr>
        <p:txBody>
          <a:bodyPr wrap="square" anchor="ctr">
            <a:normAutofit/>
          </a:bodyPr>
          <a:lstStyle/>
          <a:p>
            <a:r>
              <a:rPr lang="sv-SE" dirty="0"/>
              <a:t>Åtgärdsprogram – läshänvisning </a:t>
            </a:r>
          </a:p>
        </p:txBody>
      </p:sp>
      <p:pic>
        <p:nvPicPr>
          <p:cNvPr id="5" name="Bildobjekt 4" descr="En bild på en man i naturen som sitter med åtgärdsprogrammet i sitt knä. ">
            <a:extLst>
              <a:ext uri="{FF2B5EF4-FFF2-40B4-BE49-F238E27FC236}">
                <a16:creationId xmlns:a16="http://schemas.microsoft.com/office/drawing/2014/main" id="{D4393178-9155-4BA0-BC4B-139B3818B2A2}"/>
              </a:ext>
            </a:extLst>
          </p:cNvPr>
          <p:cNvPicPr>
            <a:picLocks noChangeAspect="1"/>
          </p:cNvPicPr>
          <p:nvPr/>
        </p:nvPicPr>
        <p:blipFill rotWithShape="1">
          <a:blip r:embed="rId2"/>
          <a:srcRect l="4740" r="28194" b="-2"/>
          <a:stretch/>
        </p:blipFill>
        <p:spPr>
          <a:xfrm>
            <a:off x="985838" y="2200872"/>
            <a:ext cx="3509962" cy="3925292"/>
          </a:xfrm>
          <a:prstGeom prst="rect">
            <a:avLst/>
          </a:prstGeom>
          <a:noFill/>
        </p:spPr>
      </p:pic>
      <p:sp>
        <p:nvSpPr>
          <p:cNvPr id="3" name="Platshållare för innehåll 2">
            <a:extLst>
              <a:ext uri="{FF2B5EF4-FFF2-40B4-BE49-F238E27FC236}">
                <a16:creationId xmlns:a16="http://schemas.microsoft.com/office/drawing/2014/main" id="{61D73D77-A8B8-4BEE-8675-DF8A9087B550}"/>
              </a:ext>
            </a:extLst>
          </p:cNvPr>
          <p:cNvSpPr>
            <a:spLocks noGrp="1"/>
          </p:cNvSpPr>
          <p:nvPr>
            <p:ph sz="half" idx="2"/>
          </p:nvPr>
        </p:nvSpPr>
        <p:spPr>
          <a:xfrm>
            <a:off x="4648200" y="2200872"/>
            <a:ext cx="3609975" cy="3925291"/>
          </a:xfrm>
        </p:spPr>
        <p:txBody>
          <a:bodyPr wrap="square" anchor="t">
            <a:normAutofit/>
          </a:bodyPr>
          <a:lstStyle/>
          <a:p>
            <a:pPr marL="457200" indent="-457200">
              <a:lnSpc>
                <a:spcPct val="90000"/>
              </a:lnSpc>
              <a:buFont typeface="+mj-lt"/>
              <a:buAutoNum type="arabicPeriod"/>
            </a:pPr>
            <a:r>
              <a:rPr lang="sv-SE" sz="2000"/>
              <a:t>Förvaltningsplan kapitel 8 – Sammanfattning av åtgärdsprogram</a:t>
            </a:r>
          </a:p>
          <a:p>
            <a:pPr marL="457200" indent="-457200">
              <a:lnSpc>
                <a:spcPct val="90000"/>
              </a:lnSpc>
              <a:buFont typeface="+mj-lt"/>
              <a:buAutoNum type="arabicPeriod"/>
            </a:pPr>
            <a:r>
              <a:rPr lang="sv-SE" sz="2000"/>
              <a:t>Åtgärdsprogram kapitel 1 – Introduktion</a:t>
            </a:r>
          </a:p>
          <a:p>
            <a:pPr marL="457200" indent="-457200">
              <a:lnSpc>
                <a:spcPct val="90000"/>
              </a:lnSpc>
              <a:buFont typeface="+mj-lt"/>
              <a:buAutoNum type="arabicPeriod"/>
            </a:pPr>
            <a:r>
              <a:rPr lang="sv-SE" sz="2000"/>
              <a:t>Åtgärdsprogram kapitel 2 – XX</a:t>
            </a:r>
          </a:p>
          <a:p>
            <a:pPr marL="457200" indent="-457200">
              <a:lnSpc>
                <a:spcPct val="90000"/>
              </a:lnSpc>
              <a:buFont typeface="+mj-lt"/>
              <a:buAutoNum type="arabicPeriod"/>
            </a:pPr>
            <a:r>
              <a:rPr lang="sv-SE" sz="2000"/>
              <a:t>Förvaltningsplan kapitel 7 – Miljökvalitetsnormerna</a:t>
            </a:r>
          </a:p>
          <a:p>
            <a:pPr marL="457200" indent="-457200">
              <a:lnSpc>
                <a:spcPct val="90000"/>
              </a:lnSpc>
              <a:buFont typeface="+mj-lt"/>
              <a:buAutoNum type="arabicPeriod"/>
            </a:pPr>
            <a:r>
              <a:rPr lang="sv-SE" sz="2000"/>
              <a:t>Åtgärdsprogram kapitel 3 – Samhällsekonomisk konsekvensanalys</a:t>
            </a:r>
          </a:p>
          <a:p>
            <a:pPr marL="457200" indent="-457200">
              <a:lnSpc>
                <a:spcPct val="90000"/>
              </a:lnSpc>
              <a:buFont typeface="+mj-lt"/>
              <a:buAutoNum type="arabicPeriod"/>
            </a:pPr>
            <a:endParaRPr lang="sv-SE" sz="2000"/>
          </a:p>
          <a:p>
            <a:pPr marL="457200" indent="-457200">
              <a:lnSpc>
                <a:spcPct val="90000"/>
              </a:lnSpc>
              <a:buFont typeface="+mj-lt"/>
              <a:buAutoNum type="arabicPeriod"/>
            </a:pPr>
            <a:endParaRPr lang="sv-SE" sz="2000"/>
          </a:p>
          <a:p>
            <a:pPr marL="457200" indent="-457200">
              <a:lnSpc>
                <a:spcPct val="90000"/>
              </a:lnSpc>
              <a:buFont typeface="+mj-lt"/>
              <a:buAutoNum type="arabicPeriod"/>
            </a:pPr>
            <a:endParaRPr lang="sv-SE" sz="2000"/>
          </a:p>
        </p:txBody>
      </p:sp>
    </p:spTree>
    <p:extLst>
      <p:ext uri="{BB962C8B-B14F-4D97-AF65-F5344CB8AC3E}">
        <p14:creationId xmlns:p14="http://schemas.microsoft.com/office/powerpoint/2010/main" val="404762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på en man i en havskajak. ">
            <a:extLst>
              <a:ext uri="{FF2B5EF4-FFF2-40B4-BE49-F238E27FC236}">
                <a16:creationId xmlns:a16="http://schemas.microsoft.com/office/drawing/2014/main" id="{798F7778-72C6-4F19-835E-BA3DE784F10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495621" cy="7121716"/>
          </a:xfrm>
        </p:spPr>
      </p:pic>
      <p:sp>
        <p:nvSpPr>
          <p:cNvPr id="3" name="Rubrik 2">
            <a:extLst>
              <a:ext uri="{FF2B5EF4-FFF2-40B4-BE49-F238E27FC236}">
                <a16:creationId xmlns:a16="http://schemas.microsoft.com/office/drawing/2014/main" id="{2B3B5620-0514-4546-8405-D5B364166DF1}"/>
              </a:ext>
            </a:extLst>
          </p:cNvPr>
          <p:cNvSpPr>
            <a:spLocks noGrp="1"/>
          </p:cNvSpPr>
          <p:nvPr>
            <p:ph type="title"/>
          </p:nvPr>
        </p:nvSpPr>
        <p:spPr/>
        <p:txBody>
          <a:bodyPr/>
          <a:lstStyle/>
          <a:p>
            <a:r>
              <a:rPr lang="sv-SE" dirty="0"/>
              <a:t>Tack för att ni ville lyssna! </a:t>
            </a:r>
          </a:p>
        </p:txBody>
      </p:sp>
    </p:spTree>
    <p:extLst>
      <p:ext uri="{BB962C8B-B14F-4D97-AF65-F5344CB8AC3E}">
        <p14:creationId xmlns:p14="http://schemas.microsoft.com/office/powerpoint/2010/main" val="327132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6E589-36B4-46EA-9E97-1AA0660B8E76}"/>
              </a:ext>
            </a:extLst>
          </p:cNvPr>
          <p:cNvSpPr>
            <a:spLocks noGrp="1"/>
          </p:cNvSpPr>
          <p:nvPr>
            <p:ph type="title"/>
          </p:nvPr>
        </p:nvSpPr>
        <p:spPr>
          <a:xfrm>
            <a:off x="935831" y="3430411"/>
            <a:ext cx="7272337" cy="615950"/>
          </a:xfrm>
        </p:spPr>
        <p:txBody>
          <a:bodyPr/>
          <a:lstStyle/>
          <a:p>
            <a:pPr algn="ctr"/>
            <a:r>
              <a:rPr lang="sv-SE" dirty="0"/>
              <a:t>EXTRA MATERIAL</a:t>
            </a:r>
          </a:p>
        </p:txBody>
      </p:sp>
    </p:spTree>
    <p:extLst>
      <p:ext uri="{BB962C8B-B14F-4D97-AF65-F5344CB8AC3E}">
        <p14:creationId xmlns:p14="http://schemas.microsoft.com/office/powerpoint/2010/main" val="206684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Illustration över Sveriges vattenförvaltning och dess aktörer. ">
            <a:extLst>
              <a:ext uri="{FF2B5EF4-FFF2-40B4-BE49-F238E27FC236}">
                <a16:creationId xmlns:a16="http://schemas.microsoft.com/office/drawing/2014/main" id="{0AB82340-F36C-43F9-8516-5F0E087B31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302642" y="954871"/>
            <a:ext cx="6662602" cy="595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7" name="Rubrik 6">
            <a:extLst>
              <a:ext uri="{FF2B5EF4-FFF2-40B4-BE49-F238E27FC236}">
                <a16:creationId xmlns:a16="http://schemas.microsoft.com/office/drawing/2014/main" id="{C2C53111-12C2-411D-99E5-5E88FFEF9F22}"/>
              </a:ext>
            </a:extLst>
          </p:cNvPr>
          <p:cNvSpPr>
            <a:spLocks noGrp="1"/>
          </p:cNvSpPr>
          <p:nvPr>
            <p:ph type="title"/>
          </p:nvPr>
        </p:nvSpPr>
        <p:spPr>
          <a:xfrm>
            <a:off x="1792288" y="6858000"/>
            <a:ext cx="5486400" cy="566738"/>
          </a:xfrm>
        </p:spPr>
        <p:txBody>
          <a:bodyPr vert="horz" wrap="square" lIns="91440" tIns="45720" rIns="91440" bIns="45720" numCol="1" anchor="t" anchorCtr="0" compatLnSpc="1">
            <a:prstTxWarp prst="textNoShape">
              <a:avLst/>
            </a:prstTxWarp>
          </a:bodyPr>
          <a:lstStyle/>
          <a:p>
            <a:r>
              <a:rPr lang="sv-SE" dirty="0"/>
              <a:t>Aktörer - Denna rubrik syns inte i visningsläge</a:t>
            </a:r>
          </a:p>
        </p:txBody>
      </p:sp>
    </p:spTree>
    <p:extLst>
      <p:ext uri="{BB962C8B-B14F-4D97-AF65-F5344CB8AC3E}">
        <p14:creationId xmlns:p14="http://schemas.microsoft.com/office/powerpoint/2010/main" val="215394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illustration över arbetet med samrådssynpunkter. ">
            <a:extLst>
              <a:ext uri="{FF2B5EF4-FFF2-40B4-BE49-F238E27FC236}">
                <a16:creationId xmlns:a16="http://schemas.microsoft.com/office/drawing/2014/main" id="{77AF79E3-355B-4DA5-9847-8A2CB152646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20118" y="1157817"/>
            <a:ext cx="3712949" cy="5087409"/>
          </a:xfrm>
        </p:spPr>
      </p:pic>
      <p:sp>
        <p:nvSpPr>
          <p:cNvPr id="3" name="Rubrik 2">
            <a:extLst>
              <a:ext uri="{FF2B5EF4-FFF2-40B4-BE49-F238E27FC236}">
                <a16:creationId xmlns:a16="http://schemas.microsoft.com/office/drawing/2014/main" id="{F0017D14-EF72-491F-B905-8019203C98AC}"/>
              </a:ext>
            </a:extLst>
          </p:cNvPr>
          <p:cNvSpPr>
            <a:spLocks noGrp="1"/>
          </p:cNvSpPr>
          <p:nvPr>
            <p:ph type="title"/>
          </p:nvPr>
        </p:nvSpPr>
        <p:spPr>
          <a:xfrm>
            <a:off x="985838" y="-615950"/>
            <a:ext cx="7272337" cy="615950"/>
          </a:xfrm>
        </p:spPr>
        <p:txBody>
          <a:bodyPr vert="horz" wrap="square" lIns="91440" tIns="45720" rIns="91440" bIns="45720" numCol="1" anchor="b" anchorCtr="0" compatLnSpc="1">
            <a:prstTxWarp prst="textNoShape">
              <a:avLst/>
            </a:prstTxWarp>
          </a:bodyPr>
          <a:lstStyle/>
          <a:p>
            <a:r>
              <a:rPr lang="sv-SE" dirty="0"/>
              <a:t>Process – denna rubrik visas inte i visningsläge</a:t>
            </a:r>
          </a:p>
        </p:txBody>
      </p:sp>
    </p:spTree>
    <p:extLst>
      <p:ext uri="{BB962C8B-B14F-4D97-AF65-F5344CB8AC3E}">
        <p14:creationId xmlns:p14="http://schemas.microsoft.com/office/powerpoint/2010/main" val="2996198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1F2C627-2DBE-4305-BF5E-08A206A036A9}"/>
              </a:ext>
            </a:extLst>
          </p:cNvPr>
          <p:cNvSpPr>
            <a:spLocks noGrp="1"/>
          </p:cNvSpPr>
          <p:nvPr>
            <p:ph type="title"/>
          </p:nvPr>
        </p:nvSpPr>
        <p:spPr/>
        <p:txBody>
          <a:bodyPr/>
          <a:lstStyle/>
          <a:p>
            <a:r>
              <a:rPr lang="en-GB" dirty="0" err="1"/>
              <a:t>Åtgärdsprogram</a:t>
            </a:r>
            <a:r>
              <a:rPr lang="en-GB" dirty="0"/>
              <a:t> 2022-2027 </a:t>
            </a:r>
          </a:p>
        </p:txBody>
      </p:sp>
      <p:sp>
        <p:nvSpPr>
          <p:cNvPr id="5" name="Platshållare för innehåll 4">
            <a:extLst>
              <a:ext uri="{FF2B5EF4-FFF2-40B4-BE49-F238E27FC236}">
                <a16:creationId xmlns:a16="http://schemas.microsoft.com/office/drawing/2014/main" id="{59FF9D7D-3562-4C97-BC39-46692DA8340C}"/>
              </a:ext>
            </a:extLst>
          </p:cNvPr>
          <p:cNvSpPr>
            <a:spLocks noGrp="1"/>
          </p:cNvSpPr>
          <p:nvPr>
            <p:ph idx="1"/>
          </p:nvPr>
        </p:nvSpPr>
        <p:spPr/>
        <p:txBody>
          <a:bodyPr/>
          <a:lstStyle/>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Tillsammans behöver vi se till att öka takten i åtgärdsarbetet och jobba för långsiktigt hållbara vattenmiljöer.</a:t>
            </a:r>
          </a:p>
          <a:p>
            <a:pPr marL="285750" indent="-28575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Myndigheter, länsstyrelser och kommuner ansvarar för att agera så att miljökvalitetsnormerna för vatten (MKN) nås till 2027, via exempelvis vägledande insatser, tillsyn och prövning</a:t>
            </a:r>
          </a:p>
          <a:p>
            <a:pPr marL="885825" lvl="1" indent="-285750"/>
            <a:r>
              <a:rPr lang="sv-SE" dirty="0">
                <a:latin typeface="Calibri" panose="020F0502020204030204" pitchFamily="34" charset="0"/>
                <a:ea typeface="Calibri" panose="020F0502020204030204" pitchFamily="34" charset="0"/>
                <a:cs typeface="Times New Roman" panose="02020603050405020304" pitchFamily="18" charset="0"/>
              </a:rPr>
              <a:t>Goda möjligheter att </a:t>
            </a:r>
            <a:r>
              <a:rPr lang="sv-SE" dirty="0">
                <a:effectLst/>
                <a:latin typeface="Calibri" panose="020F0502020204030204" pitchFamily="34" charset="0"/>
                <a:ea typeface="Calibri" panose="020F0502020204030204" pitchFamily="34" charset="0"/>
                <a:cs typeface="Times New Roman" panose="02020603050405020304" pitchFamily="18" charset="0"/>
              </a:rPr>
              <a:t>anpassa insatser efter lokala behov och förutsättningar, med MKN och underlaget i VISS som grund </a:t>
            </a:r>
            <a:r>
              <a:rPr lang="sv-SE">
                <a:effectLst/>
                <a:latin typeface="Calibri" panose="020F0502020204030204" pitchFamily="34" charset="0"/>
                <a:ea typeface="Calibri" panose="020F0502020204030204" pitchFamily="34" charset="0"/>
                <a:cs typeface="Times New Roman" panose="02020603050405020304" pitchFamily="18" charset="0"/>
              </a:rPr>
              <a:t>för prioritering</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885825" lvl="1" indent="-285750"/>
            <a:r>
              <a:rPr lang="sv-SE" dirty="0">
                <a:latin typeface="Calibri" panose="020F0502020204030204" pitchFamily="34" charset="0"/>
                <a:cs typeface="Times New Roman" panose="02020603050405020304" pitchFamily="18" charset="0"/>
              </a:rPr>
              <a:t>Kräver samverkan och samarbete mellan flera olika aktörer</a:t>
            </a:r>
          </a:p>
          <a:p>
            <a:pPr marL="885825" lvl="1" indent="-285750"/>
            <a:r>
              <a:rPr lang="sv-SE" sz="1800" dirty="0">
                <a:effectLst/>
                <a:latin typeface="Calibri" panose="020F0502020204030204" pitchFamily="34" charset="0"/>
                <a:ea typeface="Calibri" panose="020F0502020204030204" pitchFamily="34" charset="0"/>
                <a:cs typeface="Times New Roman" panose="02020603050405020304" pitchFamily="18" charset="0"/>
              </a:rPr>
              <a:t>Många behöver hjälpas åt mellan sektorer och över administrativa gränser.</a:t>
            </a:r>
            <a:endParaRPr lang="en-GB" dirty="0"/>
          </a:p>
        </p:txBody>
      </p:sp>
    </p:spTree>
    <p:extLst>
      <p:ext uri="{BB962C8B-B14F-4D97-AF65-F5344CB8AC3E}">
        <p14:creationId xmlns:p14="http://schemas.microsoft.com/office/powerpoint/2010/main" val="4256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40E6DD2-7877-4359-B671-F3C9BF2A8A1B}"/>
              </a:ext>
            </a:extLst>
          </p:cNvPr>
          <p:cNvSpPr>
            <a:spLocks noGrp="1"/>
          </p:cNvSpPr>
          <p:nvPr>
            <p:ph type="title"/>
          </p:nvPr>
        </p:nvSpPr>
        <p:spPr/>
        <p:txBody>
          <a:bodyPr/>
          <a:lstStyle/>
          <a:p>
            <a:r>
              <a:rPr lang="en-GB" dirty="0" err="1"/>
              <a:t>Åtgärdsprogrammet</a:t>
            </a:r>
            <a:r>
              <a:rPr lang="en-GB" dirty="0"/>
              <a:t> </a:t>
            </a:r>
            <a:r>
              <a:rPr lang="en-GB" dirty="0" err="1"/>
              <a:t>följer</a:t>
            </a:r>
            <a:r>
              <a:rPr lang="en-GB" dirty="0"/>
              <a:t> </a:t>
            </a:r>
            <a:r>
              <a:rPr lang="en-GB" dirty="0" err="1"/>
              <a:t>svensk</a:t>
            </a:r>
            <a:r>
              <a:rPr lang="en-GB" dirty="0"/>
              <a:t> lag, </a:t>
            </a:r>
            <a:r>
              <a:rPr lang="en-GB" dirty="0" err="1"/>
              <a:t>föreskrifter</a:t>
            </a:r>
            <a:r>
              <a:rPr lang="en-GB" dirty="0"/>
              <a:t> och </a:t>
            </a:r>
            <a:r>
              <a:rPr lang="en-GB" dirty="0" err="1"/>
              <a:t>vägledningar</a:t>
            </a:r>
            <a:endParaRPr lang="en-GB" dirty="0"/>
          </a:p>
        </p:txBody>
      </p:sp>
      <p:sp>
        <p:nvSpPr>
          <p:cNvPr id="5" name="Platshållare för innehåll 4">
            <a:extLst>
              <a:ext uri="{FF2B5EF4-FFF2-40B4-BE49-F238E27FC236}">
                <a16:creationId xmlns:a16="http://schemas.microsoft.com/office/drawing/2014/main" id="{DDB4A252-083E-4924-8681-8715061C3FDD}"/>
              </a:ext>
            </a:extLst>
          </p:cNvPr>
          <p:cNvSpPr>
            <a:spLocks noGrp="1"/>
          </p:cNvSpPr>
          <p:nvPr>
            <p:ph idx="1"/>
          </p:nvPr>
        </p:nvSpPr>
        <p:spPr>
          <a:xfrm>
            <a:off x="985840" y="2170113"/>
            <a:ext cx="4425746" cy="3536950"/>
          </a:xfrm>
        </p:spPr>
        <p:txBody>
          <a:bodyPr/>
          <a:lstStyle/>
          <a:p>
            <a:pPr marL="0" indent="0">
              <a:buNone/>
            </a:pPr>
            <a:r>
              <a:rPr lang="sv-SE" sz="1800" dirty="0"/>
              <a:t>Miljöbalken, 5 kapitel 7-11§</a:t>
            </a:r>
          </a:p>
          <a:p>
            <a:pPr marL="0" indent="0">
              <a:buNone/>
            </a:pPr>
            <a:r>
              <a:rPr lang="sv-SE" sz="1800" dirty="0"/>
              <a:t>Vattenförvaltningsförordningen 6 kap.</a:t>
            </a:r>
          </a:p>
          <a:p>
            <a:pPr marL="0" indent="0">
              <a:buNone/>
            </a:pPr>
            <a:r>
              <a:rPr lang="sv-SE" sz="1800" dirty="0"/>
              <a:t>Havs- och vattenmyndigheten:</a:t>
            </a:r>
          </a:p>
          <a:p>
            <a:pPr marL="285750" indent="-285750">
              <a:buFont typeface="Arial" panose="020B0604020202020204" pitchFamily="34" charset="0"/>
              <a:buChar char="•"/>
            </a:pPr>
            <a:r>
              <a:rPr lang="sv-SE" sz="1800" dirty="0"/>
              <a:t>Handbok om åtgärdsprogram inom vattenförvaltning enligt förordning (2004:660) om förvaltning av kvaliteten på vattenmiljön</a:t>
            </a:r>
          </a:p>
          <a:p>
            <a:pPr marL="285750" indent="-285750">
              <a:buFont typeface="Arial" panose="020B0604020202020204" pitchFamily="34" charset="0"/>
              <a:buChar char="•"/>
            </a:pPr>
            <a:r>
              <a:rPr lang="sv-SE" sz="1800" dirty="0"/>
              <a:t>Grundläggande och kompletterande åtgärder för god vattenkvalitet</a:t>
            </a:r>
          </a:p>
          <a:p>
            <a:pPr marL="0" indent="0">
              <a:buNone/>
            </a:pPr>
            <a:r>
              <a:rPr lang="en-GB" sz="1800" dirty="0"/>
              <a:t>SGU:</a:t>
            </a:r>
          </a:p>
          <a:p>
            <a:pPr marL="285750" indent="-285750">
              <a:buFont typeface="Arial" panose="020B0604020202020204" pitchFamily="34" charset="0"/>
              <a:buChar char="•"/>
            </a:pPr>
            <a:r>
              <a:rPr lang="sv-SE" sz="1800" dirty="0"/>
              <a:t>SGU-FS 2017:1 Föreskrifter och allmänna råd om redovisning av förvaltningsplaner och åtgärdsprogram för grundvatten</a:t>
            </a:r>
            <a:endParaRPr lang="en-GB" sz="1800" dirty="0"/>
          </a:p>
        </p:txBody>
      </p:sp>
      <p:pic>
        <p:nvPicPr>
          <p:cNvPr id="6" name="Bildobjekt 5" descr="Bild på omslag av Havs- och vattenmyndighetens handbok. ">
            <a:extLst>
              <a:ext uri="{FF2B5EF4-FFF2-40B4-BE49-F238E27FC236}">
                <a16:creationId xmlns:a16="http://schemas.microsoft.com/office/drawing/2014/main" id="{77D6450B-6278-4996-833E-9CCFE2DEFB38}"/>
              </a:ext>
            </a:extLst>
          </p:cNvPr>
          <p:cNvPicPr>
            <a:picLocks noChangeAspect="1"/>
          </p:cNvPicPr>
          <p:nvPr/>
        </p:nvPicPr>
        <p:blipFill>
          <a:blip r:embed="rId2"/>
          <a:stretch>
            <a:fillRect/>
          </a:stretch>
        </p:blipFill>
        <p:spPr>
          <a:xfrm rot="752990">
            <a:off x="6924724" y="2255219"/>
            <a:ext cx="1835341" cy="2601884"/>
          </a:xfrm>
          <a:prstGeom prst="rect">
            <a:avLst/>
          </a:prstGeom>
        </p:spPr>
      </p:pic>
      <p:pic>
        <p:nvPicPr>
          <p:cNvPr id="8" name="Bildobjekt 7" descr="Bild på omslag av SGUs föreskrift. ">
            <a:extLst>
              <a:ext uri="{FF2B5EF4-FFF2-40B4-BE49-F238E27FC236}">
                <a16:creationId xmlns:a16="http://schemas.microsoft.com/office/drawing/2014/main" id="{F3036485-4302-4A01-8860-41F0560CD972}"/>
              </a:ext>
            </a:extLst>
          </p:cNvPr>
          <p:cNvPicPr>
            <a:picLocks noChangeAspect="1"/>
          </p:cNvPicPr>
          <p:nvPr/>
        </p:nvPicPr>
        <p:blipFill>
          <a:blip r:embed="rId3"/>
          <a:stretch>
            <a:fillRect/>
          </a:stretch>
        </p:blipFill>
        <p:spPr>
          <a:xfrm rot="20965635">
            <a:off x="6023244" y="2289653"/>
            <a:ext cx="1497601" cy="2103120"/>
          </a:xfrm>
          <a:prstGeom prst="rect">
            <a:avLst/>
          </a:prstGeom>
        </p:spPr>
      </p:pic>
    </p:spTree>
    <p:extLst>
      <p:ext uri="{BB962C8B-B14F-4D97-AF65-F5344CB8AC3E}">
        <p14:creationId xmlns:p14="http://schemas.microsoft.com/office/powerpoint/2010/main" val="341552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93976E1-B60A-4FF5-ADAA-AC977F647A31}"/>
              </a:ext>
            </a:extLst>
          </p:cNvPr>
          <p:cNvSpPr>
            <a:spLocks noGrp="1"/>
          </p:cNvSpPr>
          <p:nvPr>
            <p:ph type="title"/>
          </p:nvPr>
        </p:nvSpPr>
        <p:spPr>
          <a:xfrm>
            <a:off x="985839" y="1327150"/>
            <a:ext cx="7734212" cy="615950"/>
          </a:xfrm>
        </p:spPr>
        <p:txBody>
          <a:bodyPr/>
          <a:lstStyle/>
          <a:p>
            <a:r>
              <a:rPr lang="en-GB" dirty="0" err="1"/>
              <a:t>Finansiering</a:t>
            </a:r>
            <a:r>
              <a:rPr lang="en-GB" dirty="0"/>
              <a:t> </a:t>
            </a:r>
            <a:r>
              <a:rPr lang="en-GB" dirty="0" err="1"/>
              <a:t>av</a:t>
            </a:r>
            <a:r>
              <a:rPr lang="en-GB" dirty="0"/>
              <a:t> </a:t>
            </a:r>
            <a:r>
              <a:rPr lang="en-GB" dirty="0" err="1"/>
              <a:t>åtgärder</a:t>
            </a:r>
            <a:r>
              <a:rPr lang="en-GB" dirty="0"/>
              <a:t> – </a:t>
            </a:r>
            <a:r>
              <a:rPr lang="en-GB" dirty="0" err="1"/>
              <a:t>statliga</a:t>
            </a:r>
            <a:r>
              <a:rPr lang="en-GB" dirty="0"/>
              <a:t> </a:t>
            </a:r>
            <a:r>
              <a:rPr lang="en-GB" dirty="0" err="1"/>
              <a:t>myndigheter</a:t>
            </a:r>
            <a:endParaRPr lang="en-GB" dirty="0"/>
          </a:p>
        </p:txBody>
      </p:sp>
      <p:sp>
        <p:nvSpPr>
          <p:cNvPr id="5" name="Platshållare för innehåll 4">
            <a:extLst>
              <a:ext uri="{FF2B5EF4-FFF2-40B4-BE49-F238E27FC236}">
                <a16:creationId xmlns:a16="http://schemas.microsoft.com/office/drawing/2014/main" id="{E7B5129C-4E8E-4C6D-B59E-D686D127E771}"/>
              </a:ext>
            </a:extLst>
          </p:cNvPr>
          <p:cNvSpPr>
            <a:spLocks noGrp="1"/>
          </p:cNvSpPr>
          <p:nvPr>
            <p:ph idx="1"/>
          </p:nvPr>
        </p:nvSpPr>
        <p:spPr/>
        <p:txBody>
          <a:bodyPr/>
          <a:lstStyle/>
          <a:p>
            <a:pPr marL="285750" indent="-285750">
              <a:buFont typeface="Arial" panose="020B0604020202020204" pitchFamily="34" charset="0"/>
              <a:buChar char="•"/>
            </a:pPr>
            <a:r>
              <a:rPr lang="sv-SE" sz="2000" dirty="0"/>
              <a:t>Finansieras genom den statliga budgetprocessen. </a:t>
            </a:r>
          </a:p>
          <a:p>
            <a:pPr marL="285750" indent="-285750">
              <a:buFont typeface="Arial" panose="020B0604020202020204" pitchFamily="34" charset="0"/>
              <a:buChar char="•"/>
            </a:pPr>
            <a:r>
              <a:rPr lang="sv-SE" sz="2000" dirty="0"/>
              <a:t>Myndigheter ska i sina budgetunderlag äska medel med utgångspunkt från vad de förväntas göra kommande år</a:t>
            </a:r>
          </a:p>
          <a:p>
            <a:pPr marL="285750" indent="-285750">
              <a:buFont typeface="Arial" panose="020B0604020202020204" pitchFamily="34" charset="0"/>
              <a:buChar char="•"/>
            </a:pPr>
            <a:r>
              <a:rPr lang="sv-SE" sz="2000" dirty="0"/>
              <a:t>Myndigheterna ska beakta de samlade styrsignalerna från såväl riksdag och regering som relevanta regelverk. </a:t>
            </a:r>
          </a:p>
          <a:p>
            <a:pPr marL="885825" lvl="1" indent="-285750"/>
            <a:r>
              <a:rPr lang="sv-SE" sz="1800" dirty="0"/>
              <a:t>administrativa åtgärder som ingår i åtgärdsprogrammet samt</a:t>
            </a:r>
          </a:p>
          <a:p>
            <a:pPr marL="885825" lvl="1" indent="-285750"/>
            <a:r>
              <a:rPr lang="sv-SE" sz="1800" dirty="0"/>
              <a:t>resursbehov som uppstår under vattenförvaltningens planeringsfas.</a:t>
            </a:r>
            <a:br>
              <a:rPr lang="sv-SE" sz="1800" dirty="0"/>
            </a:br>
            <a:endParaRPr lang="sv-SE" sz="1800" dirty="0"/>
          </a:p>
          <a:p>
            <a:pPr marL="285750" indent="-285750">
              <a:buFont typeface="Arial" panose="020B0604020202020204" pitchFamily="34" charset="0"/>
              <a:buChar char="•"/>
            </a:pPr>
            <a:r>
              <a:rPr lang="sv-SE" sz="2000" b="1" dirty="0"/>
              <a:t>Vattenmyndigheterna stödjer nu länsstyrelserna med underlag inför deras gemensamma äskanden. Planering pågår för att stödja nationella myndigheter</a:t>
            </a:r>
          </a:p>
          <a:p>
            <a:pPr lvl="1" indent="0">
              <a:buNone/>
            </a:pPr>
            <a:endParaRPr lang="sv-SE" sz="1800" dirty="0"/>
          </a:p>
        </p:txBody>
      </p:sp>
    </p:spTree>
    <p:extLst>
      <p:ext uri="{BB962C8B-B14F-4D97-AF65-F5344CB8AC3E}">
        <p14:creationId xmlns:p14="http://schemas.microsoft.com/office/powerpoint/2010/main" val="421944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C5B8F-B79F-44A4-BC7C-6D31394218F4}"/>
              </a:ext>
            </a:extLst>
          </p:cNvPr>
          <p:cNvSpPr>
            <a:spLocks noGrp="1"/>
          </p:cNvSpPr>
          <p:nvPr>
            <p:ph type="title"/>
          </p:nvPr>
        </p:nvSpPr>
        <p:spPr>
          <a:xfrm>
            <a:off x="550420" y="849625"/>
            <a:ext cx="8353034" cy="615950"/>
          </a:xfrm>
        </p:spPr>
        <p:txBody>
          <a:bodyPr/>
          <a:lstStyle/>
          <a:p>
            <a:r>
              <a:rPr lang="sv-SE" sz="2800" dirty="0"/>
              <a:t>Myndigheter/kommuner och antal åtgärder</a:t>
            </a:r>
          </a:p>
        </p:txBody>
      </p:sp>
      <p:sp>
        <p:nvSpPr>
          <p:cNvPr id="4" name="Platshållare för innehåll 3">
            <a:extLst>
              <a:ext uri="{FF2B5EF4-FFF2-40B4-BE49-F238E27FC236}">
                <a16:creationId xmlns:a16="http://schemas.microsoft.com/office/drawing/2014/main" id="{1BD911CE-AC45-47AE-A6C1-47BCB7E0E480}"/>
              </a:ext>
            </a:extLst>
          </p:cNvPr>
          <p:cNvSpPr>
            <a:spLocks noGrp="1"/>
          </p:cNvSpPr>
          <p:nvPr>
            <p:ph idx="1"/>
          </p:nvPr>
        </p:nvSpPr>
        <p:spPr>
          <a:xfrm>
            <a:off x="445489" y="1465575"/>
            <a:ext cx="7272337" cy="3536950"/>
          </a:xfrm>
        </p:spPr>
        <p:txBody>
          <a:bodyPr/>
          <a:lstStyle/>
          <a:p>
            <a:r>
              <a:rPr lang="sv-SE" sz="1600" dirty="0"/>
              <a:t>Boverket (1 st)</a:t>
            </a:r>
          </a:p>
          <a:p>
            <a:r>
              <a:rPr lang="sv-SE" sz="1600" dirty="0"/>
              <a:t>Försvarsinspektör för hälsa och miljö (4 st)</a:t>
            </a:r>
          </a:p>
          <a:p>
            <a:r>
              <a:rPr lang="sv-SE" sz="1600" dirty="0"/>
              <a:t>Havs och vattenmyndigheten (9 st)</a:t>
            </a:r>
          </a:p>
          <a:p>
            <a:r>
              <a:rPr lang="sv-SE" sz="1600" dirty="0"/>
              <a:t>Jordbruksverket (6 st)</a:t>
            </a:r>
          </a:p>
          <a:p>
            <a:r>
              <a:rPr lang="sv-SE" sz="1600" dirty="0"/>
              <a:t>Kammarkollegiet (1 st)</a:t>
            </a:r>
          </a:p>
          <a:p>
            <a:r>
              <a:rPr lang="sv-SE" sz="1600" dirty="0"/>
              <a:t>Kemikalieinspektionen (1 st)</a:t>
            </a:r>
          </a:p>
          <a:p>
            <a:r>
              <a:rPr lang="sv-SE" sz="1600" dirty="0"/>
              <a:t>Läkemedelsverket (1 st)</a:t>
            </a:r>
          </a:p>
          <a:p>
            <a:r>
              <a:rPr lang="sv-SE" sz="1600" dirty="0"/>
              <a:t>Myndigheten för samhällsskydd och beredskap (1 st)</a:t>
            </a:r>
          </a:p>
          <a:p>
            <a:r>
              <a:rPr lang="sv-SE" sz="1600" dirty="0"/>
              <a:t>Naturvårdsverket (9 st)</a:t>
            </a:r>
          </a:p>
          <a:p>
            <a:r>
              <a:rPr lang="sv-SE" sz="1600" dirty="0"/>
              <a:t>Skogsstyrelsen (3 st)</a:t>
            </a:r>
          </a:p>
          <a:p>
            <a:r>
              <a:rPr lang="sv-SE" sz="1600" dirty="0"/>
              <a:t>Statens geotekniska institut (1 st)</a:t>
            </a:r>
          </a:p>
          <a:p>
            <a:r>
              <a:rPr lang="sv-SE" sz="1600" dirty="0"/>
              <a:t>Sveriges geologiska undersökning (1 st)</a:t>
            </a:r>
          </a:p>
          <a:p>
            <a:r>
              <a:rPr lang="sv-SE" sz="1600" dirty="0"/>
              <a:t>Trafikverket (1 st)</a:t>
            </a:r>
          </a:p>
          <a:p>
            <a:r>
              <a:rPr lang="sv-SE" sz="1600" dirty="0"/>
              <a:t>Länsstyrelserna (12 st)</a:t>
            </a:r>
          </a:p>
          <a:p>
            <a:r>
              <a:rPr lang="sv-SE" sz="1600" dirty="0"/>
              <a:t>Regioner (1 </a:t>
            </a:r>
            <a:r>
              <a:rPr lang="sv-SE" sz="1600" dirty="0" err="1"/>
              <a:t>st</a:t>
            </a:r>
            <a:r>
              <a:rPr lang="sv-SE" sz="1600" dirty="0"/>
              <a:t>)</a:t>
            </a:r>
          </a:p>
          <a:p>
            <a:r>
              <a:rPr lang="sv-SE" sz="1600" dirty="0"/>
              <a:t>Kommuner (6 st)</a:t>
            </a:r>
          </a:p>
          <a:p>
            <a:endParaRPr lang="sv-SE" sz="1800" dirty="0"/>
          </a:p>
        </p:txBody>
      </p:sp>
      <p:sp>
        <p:nvSpPr>
          <p:cNvPr id="6" name="Rektangel: rundade hörn 5">
            <a:extLst>
              <a:ext uri="{FF2B5EF4-FFF2-40B4-BE49-F238E27FC236}">
                <a16:creationId xmlns:a16="http://schemas.microsoft.com/office/drawing/2014/main" id="{62195744-57F5-432C-9DA6-21F71A8C436C}"/>
              </a:ext>
            </a:extLst>
          </p:cNvPr>
          <p:cNvSpPr/>
          <p:nvPr/>
        </p:nvSpPr>
        <p:spPr>
          <a:xfrm>
            <a:off x="5932677" y="1841567"/>
            <a:ext cx="2525523" cy="1587433"/>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Vad tror du åtgärderna handlar om för…</a:t>
            </a:r>
          </a:p>
        </p:txBody>
      </p:sp>
    </p:spTree>
    <p:extLst>
      <p:ext uri="{BB962C8B-B14F-4D97-AF65-F5344CB8AC3E}">
        <p14:creationId xmlns:p14="http://schemas.microsoft.com/office/powerpoint/2010/main" val="39048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9698FF-C14E-422F-9700-5B682CDBBD46}"/>
              </a:ext>
            </a:extLst>
          </p:cNvPr>
          <p:cNvSpPr>
            <a:spLocks noGrp="1"/>
          </p:cNvSpPr>
          <p:nvPr>
            <p:ph type="title"/>
          </p:nvPr>
        </p:nvSpPr>
        <p:spPr/>
        <p:txBody>
          <a:bodyPr/>
          <a:lstStyle/>
          <a:p>
            <a:r>
              <a:rPr lang="en-GB" dirty="0" err="1"/>
              <a:t>Finansiering</a:t>
            </a:r>
            <a:r>
              <a:rPr lang="en-GB" dirty="0"/>
              <a:t> </a:t>
            </a:r>
            <a:r>
              <a:rPr lang="en-GB" dirty="0" err="1"/>
              <a:t>av</a:t>
            </a:r>
            <a:r>
              <a:rPr lang="en-GB" dirty="0"/>
              <a:t> </a:t>
            </a:r>
            <a:r>
              <a:rPr lang="en-GB" dirty="0" err="1"/>
              <a:t>kommunernas</a:t>
            </a:r>
            <a:r>
              <a:rPr lang="en-GB" dirty="0"/>
              <a:t> </a:t>
            </a:r>
            <a:r>
              <a:rPr lang="en-GB" dirty="0" err="1"/>
              <a:t>åtgärder</a:t>
            </a:r>
            <a:endParaRPr lang="en-GB" dirty="0"/>
          </a:p>
        </p:txBody>
      </p:sp>
      <p:sp>
        <p:nvSpPr>
          <p:cNvPr id="5" name="Platshållare för innehåll 4">
            <a:extLst>
              <a:ext uri="{FF2B5EF4-FFF2-40B4-BE49-F238E27FC236}">
                <a16:creationId xmlns:a16="http://schemas.microsoft.com/office/drawing/2014/main" id="{024EF051-FF18-456A-802E-431E157B934E}"/>
              </a:ext>
            </a:extLst>
          </p:cNvPr>
          <p:cNvSpPr>
            <a:spLocks noGrp="1"/>
          </p:cNvSpPr>
          <p:nvPr>
            <p:ph idx="1"/>
          </p:nvPr>
        </p:nvSpPr>
        <p:spPr/>
        <p:txBody>
          <a:bodyPr/>
          <a:lstStyle/>
          <a:p>
            <a:pPr marL="0" indent="0">
              <a:buNone/>
            </a:pPr>
            <a:r>
              <a:rPr lang="sv-SE" sz="2000" dirty="0"/>
              <a:t>Kommunen har i sin budgetprocess möjlighet att finansiera sitt åtgärdsarbete. </a:t>
            </a:r>
          </a:p>
          <a:p>
            <a:pPr marL="0" indent="0">
              <a:buNone/>
            </a:pPr>
            <a:r>
              <a:rPr lang="sv-SE" sz="2000" dirty="0"/>
              <a:t>Det är kommunernas ansvar att se till att de har tillräckliga resurser för att bedriva sin verksamhet så att miljökvalitetsnormerna ska kunna följas. Detta görs genom</a:t>
            </a:r>
          </a:p>
          <a:p>
            <a:pPr marL="285750" indent="-285750">
              <a:buFont typeface="Arial" panose="020B0604020202020204" pitchFamily="34" charset="0"/>
              <a:buChar char="•"/>
            </a:pPr>
            <a:r>
              <a:rPr lang="sv-SE" sz="2000" dirty="0"/>
              <a:t>Tillsynsavgifter</a:t>
            </a:r>
          </a:p>
          <a:p>
            <a:pPr marL="285750" indent="-285750">
              <a:buFont typeface="Arial" panose="020B0604020202020204" pitchFamily="34" charset="0"/>
              <a:buChar char="•"/>
            </a:pPr>
            <a:r>
              <a:rPr lang="sv-SE" sz="2000" dirty="0" err="1"/>
              <a:t>VA-taxa</a:t>
            </a:r>
            <a:r>
              <a:rPr lang="sv-SE" sz="2000" dirty="0"/>
              <a:t> och </a:t>
            </a:r>
          </a:p>
          <a:p>
            <a:pPr marL="285750" indent="-285750">
              <a:buFont typeface="Arial" panose="020B0604020202020204" pitchFamily="34" charset="0"/>
              <a:buChar char="•"/>
            </a:pPr>
            <a:r>
              <a:rPr lang="sv-SE" sz="2000" dirty="0"/>
              <a:t>Kommunalskatten</a:t>
            </a:r>
          </a:p>
          <a:p>
            <a:endParaRPr lang="sv-SE" sz="2000" dirty="0"/>
          </a:p>
          <a:p>
            <a:r>
              <a:rPr lang="sv-SE" sz="2000" b="1" dirty="0"/>
              <a:t>Vattenmyndigheterna planerar att stödja kommunerna med underlag, komplicerat.</a:t>
            </a:r>
            <a:br>
              <a:rPr lang="sv-SE" sz="2000" dirty="0"/>
            </a:br>
            <a:endParaRPr lang="en-GB" sz="2000" dirty="0"/>
          </a:p>
        </p:txBody>
      </p:sp>
    </p:spTree>
    <p:extLst>
      <p:ext uri="{BB962C8B-B14F-4D97-AF65-F5344CB8AC3E}">
        <p14:creationId xmlns:p14="http://schemas.microsoft.com/office/powerpoint/2010/main" val="136344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9C15384-5534-40C6-AE1C-CA729B9B0436}"/>
              </a:ext>
            </a:extLst>
          </p:cNvPr>
          <p:cNvSpPr>
            <a:spLocks noGrp="1"/>
          </p:cNvSpPr>
          <p:nvPr>
            <p:ph type="title"/>
          </p:nvPr>
        </p:nvSpPr>
        <p:spPr/>
        <p:txBody>
          <a:bodyPr/>
          <a:lstStyle/>
          <a:p>
            <a:r>
              <a:rPr lang="en-GB" dirty="0" err="1"/>
              <a:t>Finansiering</a:t>
            </a:r>
            <a:r>
              <a:rPr lang="en-GB" dirty="0"/>
              <a:t> </a:t>
            </a:r>
            <a:r>
              <a:rPr lang="en-GB" dirty="0" err="1"/>
              <a:t>av</a:t>
            </a:r>
            <a:r>
              <a:rPr lang="en-GB" dirty="0"/>
              <a:t> </a:t>
            </a:r>
            <a:r>
              <a:rPr lang="en-GB" dirty="0" err="1"/>
              <a:t>fysiska</a:t>
            </a:r>
            <a:r>
              <a:rPr lang="en-GB" dirty="0"/>
              <a:t> </a:t>
            </a:r>
            <a:r>
              <a:rPr lang="en-GB" dirty="0" err="1"/>
              <a:t>åtgärder</a:t>
            </a:r>
            <a:endParaRPr lang="en-GB" dirty="0"/>
          </a:p>
        </p:txBody>
      </p:sp>
      <p:sp>
        <p:nvSpPr>
          <p:cNvPr id="5" name="Platshållare för innehåll 4">
            <a:extLst>
              <a:ext uri="{FF2B5EF4-FFF2-40B4-BE49-F238E27FC236}">
                <a16:creationId xmlns:a16="http://schemas.microsoft.com/office/drawing/2014/main" id="{AE92AFF1-4986-48D5-B1B8-255B1E5F9293}"/>
              </a:ext>
            </a:extLst>
          </p:cNvPr>
          <p:cNvSpPr>
            <a:spLocks noGrp="1"/>
          </p:cNvSpPr>
          <p:nvPr>
            <p:ph idx="1"/>
          </p:nvPr>
        </p:nvSpPr>
        <p:spPr/>
        <p:txBody>
          <a:bodyPr/>
          <a:lstStyle/>
          <a:p>
            <a:pPr marL="0" indent="0">
              <a:buNone/>
            </a:pPr>
            <a:r>
              <a:rPr lang="sv-SE" sz="2000" dirty="0"/>
              <a:t>Principer enligt vattenförvaltningsförordningen:</a:t>
            </a:r>
          </a:p>
          <a:p>
            <a:pPr marL="285750" indent="-285750">
              <a:buFont typeface="Arial" panose="020B0604020202020204" pitchFamily="34" charset="0"/>
              <a:buChar char="•"/>
            </a:pPr>
            <a:r>
              <a:rPr lang="sv-SE" sz="2000" dirty="0"/>
              <a:t>förebyggande åtgärder </a:t>
            </a:r>
          </a:p>
          <a:p>
            <a:pPr marL="285750" indent="-285750">
              <a:buFont typeface="Arial" panose="020B0604020202020204" pitchFamily="34" charset="0"/>
              <a:buChar char="•"/>
            </a:pPr>
            <a:r>
              <a:rPr lang="sv-SE" sz="2000" dirty="0"/>
              <a:t>att miljöförstöring hejdas vid källan</a:t>
            </a:r>
          </a:p>
          <a:p>
            <a:pPr marL="285750" indent="-285750">
              <a:buFont typeface="Arial" panose="020B0604020202020204" pitchFamily="34" charset="0"/>
              <a:buChar char="•"/>
            </a:pPr>
            <a:r>
              <a:rPr lang="sv-SE" sz="2000" dirty="0"/>
              <a:t>att förorenaren ska betala (via tillsyn och prövning)</a:t>
            </a:r>
            <a:br>
              <a:rPr lang="sv-SE" sz="2000" dirty="0"/>
            </a:br>
            <a:endParaRPr lang="sv-SE" sz="2000" dirty="0"/>
          </a:p>
          <a:p>
            <a:pPr marL="0" indent="0">
              <a:buNone/>
            </a:pPr>
            <a:r>
              <a:rPr lang="sv-SE" sz="2000" dirty="0"/>
              <a:t>Exempel när förorenaren inte betalar (verksamhetsutövare saknas helt) eller delvis pga storskalig påverkan i jordbrukslandskapet</a:t>
            </a:r>
          </a:p>
          <a:p>
            <a:pPr marL="285750" indent="-285750">
              <a:buFont typeface="Arial" panose="020B0604020202020204" pitchFamily="34" charset="0"/>
              <a:buChar char="•"/>
            </a:pPr>
            <a:r>
              <a:rPr lang="sv-SE" sz="2000" dirty="0"/>
              <a:t>Landsbygdsprogram och LOVA</a:t>
            </a:r>
          </a:p>
          <a:p>
            <a:pPr marL="285750" indent="-285750">
              <a:buFont typeface="Arial" panose="020B0604020202020204" pitchFamily="34" charset="0"/>
              <a:buChar char="•"/>
            </a:pPr>
            <a:r>
              <a:rPr lang="sv-SE" sz="2000" dirty="0"/>
              <a:t>Sanering förorenade områden</a:t>
            </a:r>
          </a:p>
          <a:p>
            <a:pPr marL="285750" indent="-285750">
              <a:buFont typeface="Arial" panose="020B0604020202020204" pitchFamily="34" charset="0"/>
              <a:buChar char="•"/>
            </a:pPr>
            <a:r>
              <a:rPr lang="sv-SE" sz="2000" dirty="0"/>
              <a:t>Miljöåterställning vattendrag efter flottning.</a:t>
            </a:r>
          </a:p>
          <a:p>
            <a:pPr marL="285750" indent="-285750">
              <a:buFont typeface="Arial" panose="020B0604020202020204" pitchFamily="34" charset="0"/>
              <a:buChar char="•"/>
            </a:pPr>
            <a:r>
              <a:rPr lang="sv-SE" sz="2000" dirty="0"/>
              <a:t>Kalkning</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en-GB" sz="2000" dirty="0"/>
          </a:p>
        </p:txBody>
      </p:sp>
      <p:sp>
        <p:nvSpPr>
          <p:cNvPr id="7" name="Rektangel: rundade hörn 6">
            <a:extLst>
              <a:ext uri="{FF2B5EF4-FFF2-40B4-BE49-F238E27FC236}">
                <a16:creationId xmlns:a16="http://schemas.microsoft.com/office/drawing/2014/main" id="{448439F9-B50C-4471-B805-5A2F91FBAB51}"/>
              </a:ext>
            </a:extLst>
          </p:cNvPr>
          <p:cNvSpPr/>
          <p:nvPr/>
        </p:nvSpPr>
        <p:spPr>
          <a:xfrm>
            <a:off x="6470407" y="5140359"/>
            <a:ext cx="2525523" cy="1587433"/>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Vattenmyndigheterna </a:t>
            </a:r>
            <a:r>
              <a:rPr lang="en-GB" dirty="0" err="1">
                <a:solidFill>
                  <a:schemeClr val="tx1"/>
                </a:solidFill>
              </a:rPr>
              <a:t>stödjer</a:t>
            </a:r>
            <a:r>
              <a:rPr lang="en-GB" dirty="0">
                <a:solidFill>
                  <a:schemeClr val="tx1"/>
                </a:solidFill>
              </a:rPr>
              <a:t> </a:t>
            </a:r>
            <a:r>
              <a:rPr lang="en-GB" dirty="0" err="1">
                <a:solidFill>
                  <a:schemeClr val="tx1"/>
                </a:solidFill>
              </a:rPr>
              <a:t>detta</a:t>
            </a:r>
            <a:r>
              <a:rPr lang="en-GB" dirty="0">
                <a:solidFill>
                  <a:schemeClr val="tx1"/>
                </a:solidFill>
              </a:rPr>
              <a:t>, </a:t>
            </a:r>
            <a:r>
              <a:rPr lang="en-GB" dirty="0" err="1">
                <a:solidFill>
                  <a:schemeClr val="tx1"/>
                </a:solidFill>
              </a:rPr>
              <a:t>ffa</a:t>
            </a:r>
            <a:r>
              <a:rPr lang="en-GB" dirty="0">
                <a:solidFill>
                  <a:schemeClr val="tx1"/>
                </a:solidFill>
              </a:rPr>
              <a:t> </a:t>
            </a:r>
            <a:r>
              <a:rPr lang="en-GB" dirty="0" err="1">
                <a:solidFill>
                  <a:schemeClr val="tx1"/>
                </a:solidFill>
              </a:rPr>
              <a:t>inom</a:t>
            </a:r>
            <a:r>
              <a:rPr lang="en-GB" dirty="0">
                <a:solidFill>
                  <a:schemeClr val="tx1"/>
                </a:solidFill>
              </a:rPr>
              <a:t> LBP och LOVA.</a:t>
            </a:r>
          </a:p>
        </p:txBody>
      </p:sp>
    </p:spTree>
    <p:extLst>
      <p:ext uri="{BB962C8B-B14F-4D97-AF65-F5344CB8AC3E}">
        <p14:creationId xmlns:p14="http://schemas.microsoft.com/office/powerpoint/2010/main" val="284100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C9F2B9-6378-432C-9FB9-EF62430E7866}"/>
              </a:ext>
            </a:extLst>
          </p:cNvPr>
          <p:cNvSpPr>
            <a:spLocks noGrp="1"/>
          </p:cNvSpPr>
          <p:nvPr>
            <p:ph type="title"/>
          </p:nvPr>
        </p:nvSpPr>
        <p:spPr>
          <a:xfrm>
            <a:off x="105304" y="1279482"/>
            <a:ext cx="9659584" cy="615950"/>
          </a:xfrm>
        </p:spPr>
        <p:txBody>
          <a:bodyPr/>
          <a:lstStyle/>
          <a:p>
            <a:r>
              <a:rPr lang="en-GB" dirty="0" err="1"/>
              <a:t>Rätt</a:t>
            </a:r>
            <a:r>
              <a:rPr lang="en-GB" dirty="0"/>
              <a:t> </a:t>
            </a:r>
            <a:r>
              <a:rPr lang="en-GB" dirty="0" err="1"/>
              <a:t>åtgärd</a:t>
            </a:r>
            <a:r>
              <a:rPr lang="en-GB" dirty="0"/>
              <a:t> på </a:t>
            </a:r>
            <a:r>
              <a:rPr lang="en-GB" dirty="0" err="1"/>
              <a:t>rätt</a:t>
            </a:r>
            <a:r>
              <a:rPr lang="en-GB" dirty="0"/>
              <a:t> plats </a:t>
            </a:r>
            <a:r>
              <a:rPr lang="en-GB" dirty="0" err="1"/>
              <a:t>för</a:t>
            </a:r>
            <a:r>
              <a:rPr lang="en-GB" dirty="0"/>
              <a:t> </a:t>
            </a:r>
            <a:r>
              <a:rPr lang="en-GB" dirty="0" err="1"/>
              <a:t>att</a:t>
            </a:r>
            <a:r>
              <a:rPr lang="en-GB" dirty="0"/>
              <a:t> </a:t>
            </a:r>
            <a:r>
              <a:rPr lang="en-GB" dirty="0" err="1"/>
              <a:t>nå</a:t>
            </a:r>
            <a:r>
              <a:rPr lang="en-GB" dirty="0"/>
              <a:t> </a:t>
            </a:r>
            <a:r>
              <a:rPr lang="en-GB" dirty="0" err="1"/>
              <a:t>miljökvalitetsnormerna</a:t>
            </a:r>
            <a:r>
              <a:rPr lang="en-GB" dirty="0"/>
              <a:t> – </a:t>
            </a:r>
            <a:r>
              <a:rPr lang="en-GB" dirty="0" err="1"/>
              <a:t>digitala</a:t>
            </a:r>
            <a:r>
              <a:rPr lang="en-GB" dirty="0"/>
              <a:t> </a:t>
            </a:r>
            <a:r>
              <a:rPr lang="en-GB" dirty="0" err="1"/>
              <a:t>åtgärdsunderlag</a:t>
            </a:r>
            <a:endParaRPr lang="en-GB" dirty="0"/>
          </a:p>
        </p:txBody>
      </p:sp>
      <p:pic>
        <p:nvPicPr>
          <p:cNvPr id="5" name="Bildobjekt 4" descr="Bild på utdrag från vattenmyndigheternas storymap. ">
            <a:extLst>
              <a:ext uri="{FF2B5EF4-FFF2-40B4-BE49-F238E27FC236}">
                <a16:creationId xmlns:a16="http://schemas.microsoft.com/office/drawing/2014/main" id="{57EF62DB-8494-4375-845F-AAEB315E0DAE}"/>
              </a:ext>
            </a:extLst>
          </p:cNvPr>
          <p:cNvPicPr>
            <a:picLocks noChangeAspect="1"/>
          </p:cNvPicPr>
          <p:nvPr/>
        </p:nvPicPr>
        <p:blipFill>
          <a:blip r:embed="rId2"/>
          <a:stretch>
            <a:fillRect/>
          </a:stretch>
        </p:blipFill>
        <p:spPr>
          <a:xfrm>
            <a:off x="689955" y="2840728"/>
            <a:ext cx="4829695" cy="3391294"/>
          </a:xfrm>
          <a:prstGeom prst="rect">
            <a:avLst/>
          </a:prstGeom>
        </p:spPr>
      </p:pic>
      <p:pic>
        <p:nvPicPr>
          <p:cNvPr id="7" name="Bildobjekt 6" descr="Bild på utdrag från vattenmyndigheternas storymap. ">
            <a:extLst>
              <a:ext uri="{FF2B5EF4-FFF2-40B4-BE49-F238E27FC236}">
                <a16:creationId xmlns:a16="http://schemas.microsoft.com/office/drawing/2014/main" id="{986A8A5C-D4FA-4277-ABDF-B58D7B03F6C0}"/>
              </a:ext>
            </a:extLst>
          </p:cNvPr>
          <p:cNvPicPr>
            <a:picLocks noChangeAspect="1"/>
          </p:cNvPicPr>
          <p:nvPr/>
        </p:nvPicPr>
        <p:blipFill>
          <a:blip r:embed="rId3"/>
          <a:stretch>
            <a:fillRect/>
          </a:stretch>
        </p:blipFill>
        <p:spPr>
          <a:xfrm>
            <a:off x="1213657" y="2080278"/>
            <a:ext cx="5469775" cy="3557774"/>
          </a:xfrm>
          <a:prstGeom prst="rect">
            <a:avLst/>
          </a:prstGeom>
        </p:spPr>
      </p:pic>
      <p:pic>
        <p:nvPicPr>
          <p:cNvPr id="9" name="Bildobjekt 8" descr="Bild på utdrag från vattenmyndigheternas storymap. ">
            <a:extLst>
              <a:ext uri="{FF2B5EF4-FFF2-40B4-BE49-F238E27FC236}">
                <a16:creationId xmlns:a16="http://schemas.microsoft.com/office/drawing/2014/main" id="{386E67E5-3303-4D70-8FEA-F659550882B1}"/>
              </a:ext>
            </a:extLst>
          </p:cNvPr>
          <p:cNvPicPr>
            <a:picLocks noChangeAspect="1"/>
          </p:cNvPicPr>
          <p:nvPr/>
        </p:nvPicPr>
        <p:blipFill>
          <a:blip r:embed="rId4"/>
          <a:stretch>
            <a:fillRect/>
          </a:stretch>
        </p:blipFill>
        <p:spPr>
          <a:xfrm>
            <a:off x="2463112" y="2732075"/>
            <a:ext cx="4317789" cy="3035651"/>
          </a:xfrm>
          <a:prstGeom prst="rect">
            <a:avLst/>
          </a:prstGeom>
        </p:spPr>
      </p:pic>
      <p:pic>
        <p:nvPicPr>
          <p:cNvPr id="11" name="Bildobjekt 10" descr="Bild på utdrag från vattenmyndigheternas storymap. ">
            <a:extLst>
              <a:ext uri="{FF2B5EF4-FFF2-40B4-BE49-F238E27FC236}">
                <a16:creationId xmlns:a16="http://schemas.microsoft.com/office/drawing/2014/main" id="{BA7DD521-F98A-4945-883D-1882BD80FF8E}"/>
              </a:ext>
            </a:extLst>
          </p:cNvPr>
          <p:cNvPicPr>
            <a:picLocks noChangeAspect="1"/>
          </p:cNvPicPr>
          <p:nvPr/>
        </p:nvPicPr>
        <p:blipFill>
          <a:blip r:embed="rId5"/>
          <a:stretch>
            <a:fillRect/>
          </a:stretch>
        </p:blipFill>
        <p:spPr>
          <a:xfrm>
            <a:off x="3361244" y="2051753"/>
            <a:ext cx="4316811" cy="3035652"/>
          </a:xfrm>
          <a:prstGeom prst="rect">
            <a:avLst/>
          </a:prstGeom>
        </p:spPr>
      </p:pic>
      <p:pic>
        <p:nvPicPr>
          <p:cNvPr id="13" name="Bildobjekt 12" descr="Bild på utdrag från vattenmyndigheternas storymap. ">
            <a:extLst>
              <a:ext uri="{FF2B5EF4-FFF2-40B4-BE49-F238E27FC236}">
                <a16:creationId xmlns:a16="http://schemas.microsoft.com/office/drawing/2014/main" id="{882B1C0C-1EE4-4713-B510-D6F3D19AC095}"/>
              </a:ext>
            </a:extLst>
          </p:cNvPr>
          <p:cNvPicPr>
            <a:picLocks noChangeAspect="1"/>
          </p:cNvPicPr>
          <p:nvPr/>
        </p:nvPicPr>
        <p:blipFill>
          <a:blip r:embed="rId6"/>
          <a:stretch>
            <a:fillRect/>
          </a:stretch>
        </p:blipFill>
        <p:spPr>
          <a:xfrm>
            <a:off x="2643577" y="3429000"/>
            <a:ext cx="3956858" cy="2751854"/>
          </a:xfrm>
          <a:prstGeom prst="rect">
            <a:avLst/>
          </a:prstGeom>
        </p:spPr>
      </p:pic>
    </p:spTree>
    <p:extLst>
      <p:ext uri="{BB962C8B-B14F-4D97-AF65-F5344CB8AC3E}">
        <p14:creationId xmlns:p14="http://schemas.microsoft.com/office/powerpoint/2010/main" val="35803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B8976-D645-40A2-83FC-BDFD5AB7F535}"/>
              </a:ext>
            </a:extLst>
          </p:cNvPr>
          <p:cNvSpPr>
            <a:spLocks noGrp="1"/>
          </p:cNvSpPr>
          <p:nvPr>
            <p:ph type="title"/>
          </p:nvPr>
        </p:nvSpPr>
        <p:spPr/>
        <p:txBody>
          <a:bodyPr/>
          <a:lstStyle/>
          <a:p>
            <a:r>
              <a:rPr lang="en-GB" dirty="0" err="1"/>
              <a:t>Utveckling</a:t>
            </a:r>
            <a:r>
              <a:rPr lang="en-GB" dirty="0"/>
              <a:t> </a:t>
            </a:r>
            <a:r>
              <a:rPr lang="en-GB" dirty="0" err="1"/>
              <a:t>ny</a:t>
            </a:r>
            <a:r>
              <a:rPr lang="en-GB" dirty="0"/>
              <a:t> </a:t>
            </a:r>
            <a:r>
              <a:rPr lang="en-GB" dirty="0" err="1"/>
              <a:t>återrapportering</a:t>
            </a:r>
            <a:r>
              <a:rPr lang="en-GB" dirty="0"/>
              <a:t> 2024-2027</a:t>
            </a:r>
          </a:p>
        </p:txBody>
      </p:sp>
      <p:sp>
        <p:nvSpPr>
          <p:cNvPr id="3" name="Platshållare för innehåll 2">
            <a:extLst>
              <a:ext uri="{FF2B5EF4-FFF2-40B4-BE49-F238E27FC236}">
                <a16:creationId xmlns:a16="http://schemas.microsoft.com/office/drawing/2014/main" id="{94299E43-6543-44B9-8327-D1FFE1E8A19B}"/>
              </a:ext>
            </a:extLst>
          </p:cNvPr>
          <p:cNvSpPr>
            <a:spLocks noGrp="1"/>
          </p:cNvSpPr>
          <p:nvPr>
            <p:ph idx="1"/>
          </p:nvPr>
        </p:nvSpPr>
        <p:spPr/>
        <p:txBody>
          <a:bodyPr/>
          <a:lstStyle/>
          <a:p>
            <a:pPr marL="285750" indent="-285750">
              <a:buFont typeface="Arial" panose="020B0604020202020204" pitchFamily="34" charset="0"/>
              <a:buChar char="•"/>
            </a:pPr>
            <a:r>
              <a:rPr lang="en-GB" dirty="0" err="1"/>
              <a:t>Ännu</a:t>
            </a:r>
            <a:r>
              <a:rPr lang="en-GB" dirty="0"/>
              <a:t> </a:t>
            </a:r>
            <a:r>
              <a:rPr lang="en-GB" dirty="0" err="1"/>
              <a:t>mer</a:t>
            </a:r>
            <a:r>
              <a:rPr lang="en-GB" dirty="0"/>
              <a:t> </a:t>
            </a:r>
            <a:r>
              <a:rPr lang="en-GB" dirty="0" err="1"/>
              <a:t>kvantitativ</a:t>
            </a:r>
            <a:r>
              <a:rPr lang="en-GB" dirty="0"/>
              <a:t> </a:t>
            </a:r>
            <a:r>
              <a:rPr lang="en-GB" dirty="0" err="1"/>
              <a:t>baserat</a:t>
            </a:r>
            <a:r>
              <a:rPr lang="en-GB" dirty="0"/>
              <a:t> på status och </a:t>
            </a:r>
            <a:r>
              <a:rPr lang="en-GB" dirty="0" err="1"/>
              <a:t>påverkan</a:t>
            </a:r>
            <a:r>
              <a:rPr lang="en-GB" dirty="0"/>
              <a:t> på vatten i resp. </a:t>
            </a:r>
            <a:r>
              <a:rPr lang="en-GB" dirty="0" err="1"/>
              <a:t>kommun</a:t>
            </a:r>
            <a:r>
              <a:rPr lang="en-GB" dirty="0"/>
              <a:t>, län </a:t>
            </a:r>
            <a:r>
              <a:rPr lang="en-GB" dirty="0" err="1"/>
              <a:t>eller</a:t>
            </a:r>
            <a:r>
              <a:rPr lang="en-GB" dirty="0"/>
              <a:t> </a:t>
            </a:r>
            <a:r>
              <a:rPr lang="en-GB" dirty="0" err="1"/>
              <a:t>nationellt</a:t>
            </a:r>
            <a:r>
              <a:rPr lang="en-GB" dirty="0"/>
              <a:t>.</a:t>
            </a:r>
          </a:p>
          <a:p>
            <a:pPr marL="285750" indent="-285750">
              <a:buFont typeface="Arial" panose="020B0604020202020204" pitchFamily="34" charset="0"/>
              <a:buChar char="•"/>
            </a:pPr>
            <a:r>
              <a:rPr lang="en-GB" dirty="0" err="1"/>
              <a:t>Självutvärderande</a:t>
            </a:r>
            <a:r>
              <a:rPr lang="en-GB" dirty="0"/>
              <a:t> med </a:t>
            </a:r>
            <a:r>
              <a:rPr lang="en-GB" dirty="0" err="1"/>
              <a:t>gemensam</a:t>
            </a:r>
            <a:r>
              <a:rPr lang="en-GB" dirty="0"/>
              <a:t> </a:t>
            </a:r>
            <a:r>
              <a:rPr lang="en-GB" dirty="0" err="1"/>
              <a:t>skala</a:t>
            </a:r>
            <a:r>
              <a:rPr lang="en-GB" dirty="0"/>
              <a:t> 0-5</a:t>
            </a:r>
          </a:p>
          <a:p>
            <a:pPr marL="285750" indent="-285750">
              <a:buFont typeface="Arial" panose="020B0604020202020204" pitchFamily="34" charset="0"/>
              <a:buChar char="•"/>
            </a:pPr>
            <a:r>
              <a:rPr lang="en-GB" dirty="0" err="1"/>
              <a:t>Agera</a:t>
            </a:r>
            <a:r>
              <a:rPr lang="en-GB" dirty="0"/>
              <a:t> </a:t>
            </a:r>
            <a:r>
              <a:rPr lang="en-GB" dirty="0" err="1"/>
              <a:t>stöd</a:t>
            </a:r>
            <a:r>
              <a:rPr lang="en-GB" dirty="0"/>
              <a:t> i </a:t>
            </a:r>
            <a:r>
              <a:rPr lang="en-GB" dirty="0" err="1"/>
              <a:t>förväntningarna</a:t>
            </a:r>
            <a:r>
              <a:rPr lang="en-GB" dirty="0"/>
              <a:t> på </a:t>
            </a:r>
            <a:r>
              <a:rPr lang="en-GB" dirty="0" err="1"/>
              <a:t>åtgärdsgenomförandet</a:t>
            </a:r>
            <a:endParaRPr lang="en-GB" dirty="0"/>
          </a:p>
        </p:txBody>
      </p:sp>
    </p:spTree>
    <p:extLst>
      <p:ext uri="{BB962C8B-B14F-4D97-AF65-F5344CB8AC3E}">
        <p14:creationId xmlns:p14="http://schemas.microsoft.com/office/powerpoint/2010/main" val="576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C1F216-306D-4905-A314-381D79F29355}"/>
              </a:ext>
            </a:extLst>
          </p:cNvPr>
          <p:cNvSpPr>
            <a:spLocks noGrp="1"/>
          </p:cNvSpPr>
          <p:nvPr>
            <p:ph type="title"/>
          </p:nvPr>
        </p:nvSpPr>
        <p:spPr>
          <a:xfrm>
            <a:off x="985839" y="1327150"/>
            <a:ext cx="7833965" cy="615950"/>
          </a:xfrm>
        </p:spPr>
        <p:txBody>
          <a:bodyPr/>
          <a:lstStyle/>
          <a:p>
            <a:r>
              <a:rPr lang="en-GB" dirty="0" err="1"/>
              <a:t>Stödja</a:t>
            </a:r>
            <a:r>
              <a:rPr lang="en-GB" dirty="0"/>
              <a:t> </a:t>
            </a:r>
            <a:r>
              <a:rPr lang="en-GB" dirty="0" err="1"/>
              <a:t>åtgärdsmyndigheterna</a:t>
            </a:r>
            <a:r>
              <a:rPr lang="en-GB" dirty="0"/>
              <a:t> i </a:t>
            </a:r>
            <a:r>
              <a:rPr lang="en-GB" dirty="0" err="1"/>
              <a:t>åtgärdsgenomförandet</a:t>
            </a:r>
            <a:endParaRPr lang="en-GB" dirty="0"/>
          </a:p>
        </p:txBody>
      </p:sp>
      <p:sp>
        <p:nvSpPr>
          <p:cNvPr id="3" name="Platshållare för innehåll 2">
            <a:extLst>
              <a:ext uri="{FF2B5EF4-FFF2-40B4-BE49-F238E27FC236}">
                <a16:creationId xmlns:a16="http://schemas.microsoft.com/office/drawing/2014/main" id="{00B317EB-ACC8-43D9-A6F9-4EB8203DA675}"/>
              </a:ext>
            </a:extLst>
          </p:cNvPr>
          <p:cNvSpPr>
            <a:spLocks noGrp="1"/>
          </p:cNvSpPr>
          <p:nvPr>
            <p:ph idx="1"/>
          </p:nvPr>
        </p:nvSpPr>
        <p:spPr>
          <a:xfrm>
            <a:off x="985838" y="2513013"/>
            <a:ext cx="7272337" cy="3536950"/>
          </a:xfrm>
        </p:spPr>
        <p:txBody>
          <a:bodyPr/>
          <a:lstStyle/>
          <a:p>
            <a:pPr marL="285750" indent="-285750">
              <a:buFont typeface="Arial" panose="020B0604020202020204" pitchFamily="34" charset="0"/>
              <a:buChar char="•"/>
            </a:pPr>
            <a:r>
              <a:rPr lang="en-GB" dirty="0" err="1"/>
              <a:t>Vattenmyndigheterna</a:t>
            </a:r>
            <a:r>
              <a:rPr lang="en-GB" dirty="0"/>
              <a:t> </a:t>
            </a:r>
            <a:r>
              <a:rPr lang="en-GB" dirty="0" err="1"/>
              <a:t>kommer</a:t>
            </a:r>
            <a:r>
              <a:rPr lang="en-GB" dirty="0"/>
              <a:t> </a:t>
            </a:r>
            <a:r>
              <a:rPr lang="en-GB" dirty="0" err="1"/>
              <a:t>erbjuda</a:t>
            </a:r>
            <a:r>
              <a:rPr lang="en-GB" dirty="0"/>
              <a:t> </a:t>
            </a:r>
            <a:r>
              <a:rPr lang="en-GB" dirty="0" err="1"/>
              <a:t>stöd</a:t>
            </a:r>
            <a:r>
              <a:rPr lang="en-GB" dirty="0"/>
              <a:t> </a:t>
            </a:r>
            <a:r>
              <a:rPr lang="en-GB" dirty="0" err="1"/>
              <a:t>för</a:t>
            </a:r>
            <a:r>
              <a:rPr lang="en-GB" dirty="0"/>
              <a:t> </a:t>
            </a:r>
            <a:r>
              <a:rPr lang="en-GB" dirty="0" err="1"/>
              <a:t>åtgärdsgenomförandet</a:t>
            </a:r>
            <a:r>
              <a:rPr lang="en-GB" dirty="0"/>
              <a:t> – </a:t>
            </a:r>
            <a:r>
              <a:rPr lang="en-GB" dirty="0" err="1"/>
              <a:t>ffa</a:t>
            </a:r>
            <a:r>
              <a:rPr lang="en-GB" dirty="0"/>
              <a:t> i </a:t>
            </a:r>
            <a:r>
              <a:rPr lang="en-GB" dirty="0" err="1"/>
              <a:t>tolkning</a:t>
            </a:r>
            <a:r>
              <a:rPr lang="en-GB" dirty="0"/>
              <a:t> </a:t>
            </a:r>
            <a:r>
              <a:rPr lang="en-GB" dirty="0" err="1"/>
              <a:t>vad</a:t>
            </a:r>
            <a:r>
              <a:rPr lang="en-GB" dirty="0"/>
              <a:t> </a:t>
            </a:r>
            <a:r>
              <a:rPr lang="en-GB" dirty="0" err="1"/>
              <a:t>som</a:t>
            </a:r>
            <a:r>
              <a:rPr lang="en-GB" dirty="0"/>
              <a:t> </a:t>
            </a:r>
            <a:r>
              <a:rPr lang="en-GB" dirty="0" err="1"/>
              <a:t>krävs</a:t>
            </a:r>
            <a:r>
              <a:rPr lang="en-GB" dirty="0"/>
              <a:t> </a:t>
            </a:r>
            <a:r>
              <a:rPr lang="en-GB" dirty="0" err="1"/>
              <a:t>för</a:t>
            </a:r>
            <a:r>
              <a:rPr lang="en-GB" dirty="0"/>
              <a:t> </a:t>
            </a:r>
            <a:r>
              <a:rPr lang="en-GB" dirty="0" err="1"/>
              <a:t>att</a:t>
            </a:r>
            <a:r>
              <a:rPr lang="en-GB" dirty="0"/>
              <a:t> </a:t>
            </a:r>
            <a:r>
              <a:rPr lang="en-GB" dirty="0" err="1"/>
              <a:t>nå</a:t>
            </a:r>
            <a:r>
              <a:rPr lang="en-GB" dirty="0"/>
              <a:t> </a:t>
            </a:r>
            <a:r>
              <a:rPr lang="en-GB" dirty="0" err="1"/>
              <a:t>miljökvalitetsnormerna</a:t>
            </a:r>
            <a:r>
              <a:rPr lang="en-GB" dirty="0"/>
              <a:t> till 2027. </a:t>
            </a:r>
          </a:p>
          <a:p>
            <a:pPr marL="285750" indent="-285750">
              <a:buFont typeface="Arial" panose="020B0604020202020204" pitchFamily="34" charset="0"/>
              <a:buChar char="•"/>
            </a:pPr>
            <a:r>
              <a:rPr lang="en-GB" dirty="0"/>
              <a:t>Inom </a:t>
            </a:r>
            <a:r>
              <a:rPr lang="en-GB" dirty="0" err="1"/>
              <a:t>rimliga</a:t>
            </a:r>
            <a:r>
              <a:rPr lang="en-GB" dirty="0"/>
              <a:t> </a:t>
            </a:r>
            <a:r>
              <a:rPr lang="en-GB" dirty="0" err="1"/>
              <a:t>resurser</a:t>
            </a:r>
            <a:r>
              <a:rPr lang="en-GB" dirty="0"/>
              <a:t>…</a:t>
            </a:r>
          </a:p>
        </p:txBody>
      </p:sp>
    </p:spTree>
    <p:extLst>
      <p:ext uri="{BB962C8B-B14F-4D97-AF65-F5344CB8AC3E}">
        <p14:creationId xmlns:p14="http://schemas.microsoft.com/office/powerpoint/2010/main" val="21411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BAB28EA-18B1-4C8A-BBE1-6B78F2649B6F}"/>
              </a:ext>
            </a:extLst>
          </p:cNvPr>
          <p:cNvSpPr>
            <a:spLocks noGrp="1"/>
          </p:cNvSpPr>
          <p:nvPr>
            <p:ph type="title"/>
          </p:nvPr>
        </p:nvSpPr>
        <p:spPr>
          <a:xfrm>
            <a:off x="479178" y="1212850"/>
            <a:ext cx="8338044" cy="615950"/>
          </a:xfrm>
        </p:spPr>
        <p:txBody>
          <a:bodyPr/>
          <a:lstStyle/>
          <a:p>
            <a:r>
              <a:rPr lang="en-GB" dirty="0" err="1"/>
              <a:t>Områden</a:t>
            </a:r>
            <a:r>
              <a:rPr lang="en-GB" dirty="0"/>
              <a:t> </a:t>
            </a:r>
            <a:r>
              <a:rPr lang="en-GB" dirty="0" err="1"/>
              <a:t>som</a:t>
            </a:r>
            <a:r>
              <a:rPr lang="en-GB" dirty="0"/>
              <a:t> </a:t>
            </a:r>
            <a:r>
              <a:rPr lang="en-GB" dirty="0" err="1"/>
              <a:t>täcks</a:t>
            </a:r>
            <a:r>
              <a:rPr lang="en-GB" dirty="0"/>
              <a:t> </a:t>
            </a:r>
            <a:r>
              <a:rPr lang="en-GB" dirty="0" err="1"/>
              <a:t>av</a:t>
            </a:r>
            <a:r>
              <a:rPr lang="en-GB" dirty="0"/>
              <a:t> </a:t>
            </a:r>
            <a:r>
              <a:rPr lang="en-GB" dirty="0" err="1"/>
              <a:t>åtgärdsprogrammet</a:t>
            </a:r>
            <a:endParaRPr lang="en-GB" dirty="0"/>
          </a:p>
        </p:txBody>
      </p:sp>
      <p:sp>
        <p:nvSpPr>
          <p:cNvPr id="4" name="Platshållare för innehåll 3">
            <a:extLst>
              <a:ext uri="{FF2B5EF4-FFF2-40B4-BE49-F238E27FC236}">
                <a16:creationId xmlns:a16="http://schemas.microsoft.com/office/drawing/2014/main" id="{1BD911CE-AC45-47AE-A6C1-47BCB7E0E480}"/>
              </a:ext>
            </a:extLst>
          </p:cNvPr>
          <p:cNvSpPr>
            <a:spLocks noGrp="1"/>
          </p:cNvSpPr>
          <p:nvPr>
            <p:ph sz="half" idx="1"/>
          </p:nvPr>
        </p:nvSpPr>
        <p:spPr/>
        <p:txBody>
          <a:bodyPr/>
          <a:lstStyle/>
          <a:p>
            <a:pPr marL="0" indent="0">
              <a:buNone/>
            </a:pPr>
            <a:r>
              <a:rPr lang="sv-SE" sz="2000" b="1" dirty="0"/>
              <a:t>Förebyggande åtgärder</a:t>
            </a:r>
          </a:p>
          <a:p>
            <a:r>
              <a:rPr lang="sv-SE" sz="2000" dirty="0"/>
              <a:t>Dricksvattenskydd </a:t>
            </a:r>
          </a:p>
          <a:p>
            <a:r>
              <a:rPr lang="sv-SE" sz="2000" dirty="0"/>
              <a:t>Fysisk planering enligt PBL </a:t>
            </a:r>
          </a:p>
          <a:p>
            <a:r>
              <a:rPr lang="sv-SE" sz="2000" dirty="0"/>
              <a:t>Övriga förebyggande åtgärder </a:t>
            </a:r>
          </a:p>
        </p:txBody>
      </p:sp>
      <p:sp>
        <p:nvSpPr>
          <p:cNvPr id="5" name="Platshållare för innehåll 4">
            <a:extLst>
              <a:ext uri="{FF2B5EF4-FFF2-40B4-BE49-F238E27FC236}">
                <a16:creationId xmlns:a16="http://schemas.microsoft.com/office/drawing/2014/main" id="{B29765E3-B8D0-41E4-9F86-AB13077848B7}"/>
              </a:ext>
            </a:extLst>
          </p:cNvPr>
          <p:cNvSpPr>
            <a:spLocks noGrp="1"/>
          </p:cNvSpPr>
          <p:nvPr>
            <p:ph sz="half" idx="2"/>
          </p:nvPr>
        </p:nvSpPr>
        <p:spPr/>
        <p:txBody>
          <a:bodyPr/>
          <a:lstStyle/>
          <a:p>
            <a:pPr marL="0" indent="0">
              <a:buNone/>
            </a:pPr>
            <a:r>
              <a:rPr lang="sv-SE" sz="2000" b="1" dirty="0"/>
              <a:t>Befintlig påverkan</a:t>
            </a:r>
          </a:p>
          <a:p>
            <a:r>
              <a:rPr lang="sv-SE" sz="2000" dirty="0"/>
              <a:t>Övrig miljöfarlig verksamhet </a:t>
            </a:r>
          </a:p>
          <a:p>
            <a:r>
              <a:rPr lang="sv-SE" sz="2000" dirty="0"/>
              <a:t>Avlopp </a:t>
            </a:r>
          </a:p>
          <a:p>
            <a:r>
              <a:rPr lang="sv-SE" sz="2000" dirty="0"/>
              <a:t>Jordbruk och djurhållande verksamheter mm.</a:t>
            </a:r>
          </a:p>
          <a:p>
            <a:r>
              <a:rPr lang="sv-SE" sz="2000" dirty="0"/>
              <a:t>Förorenade områden </a:t>
            </a:r>
          </a:p>
          <a:p>
            <a:r>
              <a:rPr lang="sv-SE" sz="2000" dirty="0"/>
              <a:t>Vattenverksamhet </a:t>
            </a:r>
          </a:p>
          <a:p>
            <a:r>
              <a:rPr lang="sv-SE" sz="2000" dirty="0"/>
              <a:t>Dagvatten </a:t>
            </a:r>
          </a:p>
          <a:p>
            <a:r>
              <a:rPr lang="sv-SE" sz="2000" dirty="0"/>
              <a:t>Skogsbruk </a:t>
            </a:r>
          </a:p>
          <a:p>
            <a:r>
              <a:rPr lang="sv-SE" sz="2000" dirty="0"/>
              <a:t>Försurning</a:t>
            </a:r>
          </a:p>
          <a:p>
            <a:endParaRPr lang="en-GB" sz="2000" dirty="0"/>
          </a:p>
        </p:txBody>
      </p:sp>
    </p:spTree>
    <p:extLst>
      <p:ext uri="{BB962C8B-B14F-4D97-AF65-F5344CB8AC3E}">
        <p14:creationId xmlns:p14="http://schemas.microsoft.com/office/powerpoint/2010/main" val="182598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Illustration som visualiserar hur åtgärdsmyndigheternas arbete hänger ihop. ">
            <a:extLst>
              <a:ext uri="{FF2B5EF4-FFF2-40B4-BE49-F238E27FC236}">
                <a16:creationId xmlns:a16="http://schemas.microsoft.com/office/drawing/2014/main" id="{6571CD89-40CB-4946-9D43-5D27DD75C340}"/>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38465"/>
            <a:ext cx="9054621" cy="4338246"/>
          </a:xfrm>
          <a:prstGeom prst="rect">
            <a:avLst/>
          </a:prstGeom>
        </p:spPr>
      </p:pic>
      <p:sp>
        <p:nvSpPr>
          <p:cNvPr id="5" name="Rubrik 4">
            <a:extLst>
              <a:ext uri="{FF2B5EF4-FFF2-40B4-BE49-F238E27FC236}">
                <a16:creationId xmlns:a16="http://schemas.microsoft.com/office/drawing/2014/main" id="{CDAD25BA-94DD-404F-94D0-24D2BF9B59F7}"/>
              </a:ext>
            </a:extLst>
          </p:cNvPr>
          <p:cNvSpPr>
            <a:spLocks noGrp="1"/>
          </p:cNvSpPr>
          <p:nvPr>
            <p:ph type="title"/>
          </p:nvPr>
        </p:nvSpPr>
        <p:spPr>
          <a:xfrm>
            <a:off x="985838" y="-615950"/>
            <a:ext cx="7272337" cy="615950"/>
          </a:xfrm>
        </p:spPr>
        <p:txBody>
          <a:bodyPr vert="horz" wrap="square" lIns="91440" tIns="45720" rIns="91440" bIns="45720" numCol="1" anchor="b" anchorCtr="0" compatLnSpc="1">
            <a:prstTxWarp prst="textNoShape">
              <a:avLst/>
            </a:prstTxWarp>
          </a:bodyPr>
          <a:lstStyle/>
          <a:p>
            <a:r>
              <a:rPr lang="sv-SE" dirty="0"/>
              <a:t>Sammanhängande kedja – denna rubrik syns inte i visningsläge</a:t>
            </a:r>
          </a:p>
        </p:txBody>
      </p:sp>
    </p:spTree>
    <p:extLst>
      <p:ext uri="{BB962C8B-B14F-4D97-AF65-F5344CB8AC3E}">
        <p14:creationId xmlns:p14="http://schemas.microsoft.com/office/powerpoint/2010/main" val="296610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0565E-D355-43F0-95AD-CCBC74672E38}"/>
              </a:ext>
            </a:extLst>
          </p:cNvPr>
          <p:cNvSpPr>
            <a:spLocks noGrp="1"/>
          </p:cNvSpPr>
          <p:nvPr>
            <p:ph type="title"/>
          </p:nvPr>
        </p:nvSpPr>
        <p:spPr/>
        <p:txBody>
          <a:bodyPr/>
          <a:lstStyle/>
          <a:p>
            <a:r>
              <a:rPr lang="sv-SE" dirty="0"/>
              <a:t>Typer av åtgärder i åtgärdsprogrammet</a:t>
            </a:r>
          </a:p>
        </p:txBody>
      </p:sp>
      <p:sp>
        <p:nvSpPr>
          <p:cNvPr id="3" name="Platshållare för innehåll 2">
            <a:extLst>
              <a:ext uri="{FF2B5EF4-FFF2-40B4-BE49-F238E27FC236}">
                <a16:creationId xmlns:a16="http://schemas.microsoft.com/office/drawing/2014/main" id="{5A8530B5-F936-478D-963F-C29AE69D84EC}"/>
              </a:ext>
            </a:extLst>
          </p:cNvPr>
          <p:cNvSpPr>
            <a:spLocks noGrp="1"/>
          </p:cNvSpPr>
          <p:nvPr>
            <p:ph idx="1"/>
          </p:nvPr>
        </p:nvSpPr>
        <p:spPr/>
        <p:txBody>
          <a:bodyPr/>
          <a:lstStyle/>
          <a:p>
            <a:r>
              <a:rPr lang="sv-SE" dirty="0"/>
              <a:t>Administrativa</a:t>
            </a:r>
          </a:p>
          <a:p>
            <a:pPr lvl="1"/>
            <a:r>
              <a:rPr lang="sv-SE" dirty="0"/>
              <a:t>Lagstiftning, vägledning och andra styrdokument</a:t>
            </a:r>
          </a:p>
          <a:p>
            <a:r>
              <a:rPr lang="sv-SE" dirty="0"/>
              <a:t>Ekonomiska</a:t>
            </a:r>
          </a:p>
          <a:p>
            <a:pPr lvl="1"/>
            <a:r>
              <a:rPr lang="sv-SE" dirty="0"/>
              <a:t>Miljöstöd lantbruket</a:t>
            </a:r>
          </a:p>
          <a:p>
            <a:r>
              <a:rPr lang="sv-SE" dirty="0"/>
              <a:t>Informativa</a:t>
            </a:r>
          </a:p>
          <a:p>
            <a:pPr lvl="1"/>
            <a:r>
              <a:rPr lang="sv-SE" dirty="0"/>
              <a:t>Rådgivning inom Greppa Näringen</a:t>
            </a:r>
          </a:p>
          <a:p>
            <a:pPr lvl="1"/>
            <a:r>
              <a:rPr lang="sv-SE" dirty="0"/>
              <a:t>Åtgärdssamordnare</a:t>
            </a:r>
          </a:p>
        </p:txBody>
      </p:sp>
    </p:spTree>
    <p:extLst>
      <p:ext uri="{BB962C8B-B14F-4D97-AF65-F5344CB8AC3E}">
        <p14:creationId xmlns:p14="http://schemas.microsoft.com/office/powerpoint/2010/main" val="407198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206D4-B3BF-4A08-940F-0316CB33645F}"/>
              </a:ext>
            </a:extLst>
          </p:cNvPr>
          <p:cNvSpPr>
            <a:spLocks noGrp="1"/>
          </p:cNvSpPr>
          <p:nvPr>
            <p:ph type="title"/>
          </p:nvPr>
        </p:nvSpPr>
        <p:spPr/>
        <p:txBody>
          <a:bodyPr/>
          <a:lstStyle/>
          <a:p>
            <a:r>
              <a:rPr lang="sv-SE" dirty="0"/>
              <a:t>Centrala myndigheter ger förutsättningar för ett effektivt arbete</a:t>
            </a:r>
          </a:p>
        </p:txBody>
      </p:sp>
      <p:sp>
        <p:nvSpPr>
          <p:cNvPr id="3" name="Platshållare för innehåll 2">
            <a:extLst>
              <a:ext uri="{FF2B5EF4-FFF2-40B4-BE49-F238E27FC236}">
                <a16:creationId xmlns:a16="http://schemas.microsoft.com/office/drawing/2014/main" id="{DDFF1F02-242F-47B3-8ECA-EA8397E1EB52}"/>
              </a:ext>
            </a:extLst>
          </p:cNvPr>
          <p:cNvSpPr>
            <a:spLocks noGrp="1"/>
          </p:cNvSpPr>
          <p:nvPr>
            <p:ph idx="1"/>
          </p:nvPr>
        </p:nvSpPr>
        <p:spPr>
          <a:xfrm>
            <a:off x="935831" y="2619818"/>
            <a:ext cx="7272337" cy="3536950"/>
          </a:xfrm>
        </p:spPr>
        <p:txBody>
          <a:bodyPr/>
          <a:lstStyle/>
          <a:p>
            <a:pPr marL="0" indent="0">
              <a:buNone/>
            </a:pPr>
            <a:r>
              <a:rPr lang="sv-SE" sz="2000" dirty="0"/>
              <a:t>Vägledningsbehoven kan vara exempelvis för:</a:t>
            </a:r>
          </a:p>
          <a:p>
            <a:r>
              <a:rPr lang="sv-SE" sz="2000" dirty="0"/>
              <a:t>industrier och avloppsreningsverk med utsläpp till grund- och ytvatten, </a:t>
            </a:r>
          </a:p>
          <a:p>
            <a:r>
              <a:rPr lang="sv-SE" sz="2000" dirty="0"/>
              <a:t>jordbruksmark, förorenade områden och annat som påverkar grund- och ytvatten genom diffusa utsläpp av näringsämnen eller miljögifter, </a:t>
            </a:r>
          </a:p>
          <a:p>
            <a:r>
              <a:rPr lang="sv-SE" sz="2000" dirty="0"/>
              <a:t>hamnar, vattenkraft och andra verksamheter som påverkar vattenförekomsternas flöde och form. </a:t>
            </a:r>
          </a:p>
          <a:p>
            <a:endParaRPr lang="sv-SE" dirty="0"/>
          </a:p>
        </p:txBody>
      </p:sp>
    </p:spTree>
    <p:extLst>
      <p:ext uri="{BB962C8B-B14F-4D97-AF65-F5344CB8AC3E}">
        <p14:creationId xmlns:p14="http://schemas.microsoft.com/office/powerpoint/2010/main" val="152087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151148-EC86-47DE-B55B-866F43ED09FA}"/>
              </a:ext>
            </a:extLst>
          </p:cNvPr>
          <p:cNvSpPr>
            <a:spLocks noGrp="1"/>
          </p:cNvSpPr>
          <p:nvPr>
            <p:ph type="title"/>
          </p:nvPr>
        </p:nvSpPr>
        <p:spPr/>
        <p:txBody>
          <a:bodyPr/>
          <a:lstStyle/>
          <a:p>
            <a:r>
              <a:rPr lang="sv-SE" dirty="0"/>
              <a:t>Tillsyn ger rätt åtgärd på rätt plats</a:t>
            </a:r>
          </a:p>
        </p:txBody>
      </p:sp>
      <p:sp>
        <p:nvSpPr>
          <p:cNvPr id="3" name="Platshållare för innehåll 2">
            <a:extLst>
              <a:ext uri="{FF2B5EF4-FFF2-40B4-BE49-F238E27FC236}">
                <a16:creationId xmlns:a16="http://schemas.microsoft.com/office/drawing/2014/main" id="{6D91FDF3-DBBB-41C0-93B8-5419773CB07B}"/>
              </a:ext>
            </a:extLst>
          </p:cNvPr>
          <p:cNvSpPr>
            <a:spLocks noGrp="1"/>
          </p:cNvSpPr>
          <p:nvPr>
            <p:ph idx="1"/>
          </p:nvPr>
        </p:nvSpPr>
        <p:spPr>
          <a:xfrm>
            <a:off x="1058575" y="2013095"/>
            <a:ext cx="7272337" cy="3536950"/>
          </a:xfrm>
        </p:spPr>
        <p:txBody>
          <a:bodyPr/>
          <a:lstStyle/>
          <a:p>
            <a:pPr marL="0" indent="0">
              <a:buNone/>
            </a:pPr>
            <a:r>
              <a:rPr lang="sv-SE" sz="2300" dirty="0"/>
              <a:t>Länsstyrelserna och kommunerna genomför tillsyn enligt miljöbalken på:</a:t>
            </a:r>
          </a:p>
          <a:p>
            <a:r>
              <a:rPr lang="sv-SE" sz="2300" dirty="0"/>
              <a:t>industrier, avloppsreningsverk och annan miljöfarlig verksamhet (MB 9 kap.), </a:t>
            </a:r>
          </a:p>
          <a:p>
            <a:r>
              <a:rPr lang="sv-SE" sz="2300" dirty="0"/>
              <a:t>förorenade områden (MB 10 kap.) </a:t>
            </a:r>
          </a:p>
          <a:p>
            <a:r>
              <a:rPr lang="sv-SE" sz="2300" dirty="0"/>
              <a:t>samt hamnar, vattenkraft och annan vattenverksamhet (MB 11 kap).</a:t>
            </a:r>
          </a:p>
          <a:p>
            <a:pPr marL="0" indent="0">
              <a:buNone/>
            </a:pPr>
            <a:endParaRPr lang="sv-SE" sz="2300" dirty="0"/>
          </a:p>
          <a:p>
            <a:pPr marL="0" indent="0">
              <a:buNone/>
            </a:pPr>
            <a:r>
              <a:rPr lang="sv-SE" sz="2300" dirty="0"/>
              <a:t>Tillsynen baseras på lagstiftning och vägledningen från centrala myndigheter som kan behöva vara strängare eller tydligare.</a:t>
            </a:r>
          </a:p>
        </p:txBody>
      </p:sp>
    </p:spTree>
    <p:extLst>
      <p:ext uri="{BB962C8B-B14F-4D97-AF65-F5344CB8AC3E}">
        <p14:creationId xmlns:p14="http://schemas.microsoft.com/office/powerpoint/2010/main" val="109195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D8947B-6A73-4568-9948-6BB88D5F613B}"/>
              </a:ext>
            </a:extLst>
          </p:cNvPr>
          <p:cNvSpPr>
            <a:spLocks noGrp="1"/>
          </p:cNvSpPr>
          <p:nvPr>
            <p:ph type="title"/>
          </p:nvPr>
        </p:nvSpPr>
        <p:spPr>
          <a:xfrm>
            <a:off x="985838" y="1327150"/>
            <a:ext cx="7768418" cy="615950"/>
          </a:xfrm>
        </p:spPr>
        <p:txBody>
          <a:bodyPr/>
          <a:lstStyle/>
          <a:p>
            <a:r>
              <a:rPr lang="sv-SE" sz="2800" dirty="0"/>
              <a:t>Fortsatta och nya åtgärder för kommunerna</a:t>
            </a:r>
          </a:p>
        </p:txBody>
      </p:sp>
      <p:sp>
        <p:nvSpPr>
          <p:cNvPr id="3" name="Platshållare för innehåll 2">
            <a:extLst>
              <a:ext uri="{FF2B5EF4-FFF2-40B4-BE49-F238E27FC236}">
                <a16:creationId xmlns:a16="http://schemas.microsoft.com/office/drawing/2014/main" id="{B9F33381-AF57-4669-BA6F-68B903C8445D}"/>
              </a:ext>
            </a:extLst>
          </p:cNvPr>
          <p:cNvSpPr>
            <a:spLocks noGrp="1"/>
          </p:cNvSpPr>
          <p:nvPr>
            <p:ph idx="1"/>
          </p:nvPr>
        </p:nvSpPr>
        <p:spPr>
          <a:xfrm>
            <a:off x="985839" y="2170113"/>
            <a:ext cx="3811776" cy="4363692"/>
          </a:xfrm>
        </p:spPr>
        <p:txBody>
          <a:bodyPr/>
          <a:lstStyle/>
          <a:p>
            <a:pPr marL="0" indent="0">
              <a:buNone/>
            </a:pPr>
            <a:r>
              <a:rPr lang="sv-SE" sz="2000" dirty="0"/>
              <a:t>Kommunens myndighetsroll:</a:t>
            </a:r>
          </a:p>
          <a:p>
            <a:r>
              <a:rPr lang="sv-SE" sz="2000" dirty="0"/>
              <a:t>kommunal planering</a:t>
            </a:r>
          </a:p>
          <a:p>
            <a:r>
              <a:rPr lang="sv-SE" sz="2000" dirty="0"/>
              <a:t>dricksvattenskydd</a:t>
            </a:r>
          </a:p>
          <a:p>
            <a:r>
              <a:rPr lang="sv-SE" sz="2000" dirty="0"/>
              <a:t>tillsyn av miljöfarliga verksamheter och förorenade områden</a:t>
            </a:r>
          </a:p>
          <a:p>
            <a:pPr marL="0" indent="0">
              <a:buNone/>
            </a:pPr>
            <a:br>
              <a:rPr lang="sv-SE" sz="2000" dirty="0"/>
            </a:br>
            <a:r>
              <a:rPr lang="sv-SE" sz="2000" dirty="0"/>
              <a:t>Kommunen har också en roll som verksamhetsutövare själv eller genom bolag inom vatten och avlopp.</a:t>
            </a:r>
          </a:p>
        </p:txBody>
      </p:sp>
      <p:pic>
        <p:nvPicPr>
          <p:cNvPr id="6" name="Bildobjekt 5" descr="Illustration som visar några av kommunernas åtgärder. ">
            <a:extLst>
              <a:ext uri="{FF2B5EF4-FFF2-40B4-BE49-F238E27FC236}">
                <a16:creationId xmlns:a16="http://schemas.microsoft.com/office/drawing/2014/main" id="{CEC05081-B9E9-4F32-A3AC-3BCFDC6B16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8977" y="1943100"/>
            <a:ext cx="3447445" cy="3978944"/>
          </a:xfrm>
          <a:prstGeom prst="rect">
            <a:avLst/>
          </a:prstGeom>
        </p:spPr>
      </p:pic>
    </p:spTree>
    <p:extLst>
      <p:ext uri="{BB962C8B-B14F-4D97-AF65-F5344CB8AC3E}">
        <p14:creationId xmlns:p14="http://schemas.microsoft.com/office/powerpoint/2010/main" val="1351494065"/>
      </p:ext>
    </p:extLst>
  </p:cSld>
  <p:clrMapOvr>
    <a:masterClrMapping/>
  </p:clrMapOvr>
</p:sld>
</file>

<file path=ppt/theme/theme1.xml><?xml version="1.0" encoding="utf-8"?>
<a:theme xmlns:a="http://schemas.openxmlformats.org/drawingml/2006/main" name="Bara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STSubjectNote xmlns="658b84d5-0b74-423e-93c7-ed1dc0b6f15a">
      <Terms xmlns="http://schemas.microsoft.com/office/infopath/2007/PartnerControls"/>
    </LSTSubjectNote>
    <TaxKeywordTaxHTField xmlns="c8eb3de6-ba66-4ff7-89ad-b5d3d41ffc09">
      <Terms xmlns="http://schemas.microsoft.com/office/infopath/2007/PartnerControls">
        <TermInfo xmlns="http://schemas.microsoft.com/office/infopath/2007/PartnerControls">
          <TermName xmlns="http://schemas.microsoft.com/office/infopath/2007/PartnerControls">mall för powerpoint</TermName>
          <TermId xmlns="http://schemas.microsoft.com/office/infopath/2007/PartnerControls">f40cb65b-2c15-4a42-9417-bbb236644ea1</TermId>
        </TermInfo>
      </Terms>
    </TaxKeywordTaxHTField>
    <TaxCatchAll xmlns="c8eb3de6-ba66-4ff7-89ad-b5d3d41ffc09">
      <Value>40</Value>
      <Value>18</Value>
      <Value>89</Value>
      <Value>3893</Value>
      <Value>84</Value>
    </TaxCatchAll>
    <OrganisationTaxHTField0 xmlns="658b84d5-0b74-423e-93c7-ed1dc0b6f15a">
      <Terms xmlns="http://schemas.microsoft.com/office/infopath/2007/PartnerControls">
        <TermInfo xmlns="http://schemas.microsoft.com/office/infopath/2007/PartnerControls">
          <TermName xmlns="http://schemas.microsoft.com/office/infopath/2007/PartnerControls">Vattenmyndigheterna</TermName>
          <TermId xmlns="http://schemas.microsoft.com/office/infopath/2007/PartnerControls">d320fcbc-eddd-41c7-9035-8d661886a9cd</TermId>
        </TermInfo>
        <TermInfo xmlns="http://schemas.microsoft.com/office/infopath/2007/PartnerControls">
          <TermName xmlns="http://schemas.microsoft.com/office/infopath/2007/PartnerControls">Kommunikationsstöd</TermName>
          <TermId xmlns="http://schemas.microsoft.com/office/infopath/2007/PartnerControls">a37c2ede-c55c-4116-9ab2-0b46233368c2</TermId>
        </TermInfo>
      </Terms>
    </OrganisationTaxHTField0>
    <DocumentTypeNote xmlns="658B84D5-0B74-423E-93C7-ED1DC0B6F15A">
      <Terms xmlns="http://schemas.microsoft.com/office/infopath/2007/PartnerControls">
        <TermInfo xmlns="http://schemas.microsoft.com/office/infopath/2007/PartnerControls">
          <TermName xmlns="http://schemas.microsoft.com/office/infopath/2007/PartnerControls">Mall</TermName>
          <TermId xmlns="http://schemas.microsoft.com/office/infopath/2007/PartnerControls">996c3fd9-3ed4-4635-b3ae-3e032209d55c</TermId>
        </TermInfo>
      </Terms>
    </DocumentTypeNote>
    <LansstyrelseNote xmlns="658B84D5-0B74-423E-93C7-ED1DC0B6F15A">
      <Terms xmlns="http://schemas.microsoft.com/office/infopath/2007/PartnerControls">
        <TermInfo xmlns="http://schemas.microsoft.com/office/infopath/2007/PartnerControls">
          <TermName xmlns="http://schemas.microsoft.com/office/infopath/2007/PartnerControls">Västmanland</TermName>
          <TermId xmlns="http://schemas.microsoft.com/office/infopath/2007/PartnerControls">656e97dd-d71c-49bb-b981-0fe71e87a6e4</TermId>
        </TermInfo>
      </Terms>
    </LansstyrelseNote>
  </documentManagement>
</p:properties>
</file>

<file path=customXml/item2.xml><?xml version="1.0" encoding="utf-8"?>
<ct:contentTypeSchema xmlns:ct="http://schemas.microsoft.com/office/2006/metadata/contentType" xmlns:ma="http://schemas.microsoft.com/office/2006/metadata/properties/metaAttributes" ct:_="" ma:_="" ma:contentTypeName="Delade dokument" ma:contentTypeID="0x010100A2E9165043F24F51B6DFD495AD4ADC680014F940BF4F6A574DA59BBE800DBBC0DD" ma:contentTypeVersion="21" ma:contentTypeDescription="" ma:contentTypeScope="" ma:versionID="1ce14eff3004d5d8c3ffe3c989f318c4">
  <xsd:schema xmlns:xsd="http://www.w3.org/2001/XMLSchema" xmlns:xs="http://www.w3.org/2001/XMLSchema" xmlns:p="http://schemas.microsoft.com/office/2006/metadata/properties" xmlns:ns3="658B84D5-0B74-423E-93C7-ED1DC0B6F15A" xmlns:ns4="658b84d5-0b74-423e-93c7-ed1dc0b6f15a" xmlns:ns5="c8eb3de6-ba66-4ff7-89ad-b5d3d41ffc09" targetNamespace="http://schemas.microsoft.com/office/2006/metadata/properties" ma:root="true" ma:fieldsID="3c62222fd84822d1d55357aa475b01d0" ns3:_="" ns4:_="" ns5:_="">
    <xsd:import namespace="658B84D5-0B74-423E-93C7-ED1DC0B6F15A"/>
    <xsd:import namespace="658b84d5-0b74-423e-93c7-ed1dc0b6f15a"/>
    <xsd:import namespace="c8eb3de6-ba66-4ff7-89ad-b5d3d41ffc09"/>
    <xsd:element name="properties">
      <xsd:complexType>
        <xsd:sequence>
          <xsd:element name="documentManagement">
            <xsd:complexType>
              <xsd:all>
                <xsd:element ref="ns3:LansstyrelseNote" minOccurs="0"/>
                <xsd:element ref="ns4:OrganisationTaxHTField0" minOccurs="0"/>
                <xsd:element ref="ns3:DocumentTypeNote" minOccurs="0"/>
                <xsd:element ref="ns4:LSTSubjectNote" minOccurs="0"/>
                <xsd:element ref="ns5:TaxKeywordTaxHTField"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B84D5-0B74-423E-93C7-ED1DC0B6F15A" elementFormDefault="qualified">
    <xsd:import namespace="http://schemas.microsoft.com/office/2006/documentManagement/types"/>
    <xsd:import namespace="http://schemas.microsoft.com/office/infopath/2007/PartnerControls"/>
    <xsd:element name="LansstyrelseNote" ma:index="5" nillable="true" ma:taxonomy="true" ma:internalName="LansstyrelseNote" ma:taxonomyFieldName="Lansstyrelse" ma:displayName="Länsstyrelse" ma:readOnly="false" ma:fieldId="{7be40400-a0ef-437a-ad47-6897aa00a610}" ma:sspId="13388981-116e-49cc-856f-b44441908788" ma:termSetId="1bd7399e-8bd6-4a6d-aeb7-c6e871c6941f" ma:anchorId="00000000-0000-0000-0000-000000000000" ma:open="false" ma:isKeyword="false">
      <xsd:complexType>
        <xsd:sequence>
          <xsd:element ref="pc:Terms" minOccurs="0" maxOccurs="1"/>
        </xsd:sequence>
      </xsd:complexType>
    </xsd:element>
    <xsd:element name="DocumentTypeNote" ma:index="9" ma:taxonomy="true" ma:internalName="DocumentTypeNote" ma:taxonomyFieldName="DocumentType" ma:displayName="Dokumenttyp" ma:readOnly="false" ma:fieldId="{5a6f8280-6a0b-41db-8905-adb9a1946f9e}" ma:sspId="13388981-116e-49cc-856f-b44441908788" ma:termSetId="f6ac685d-4cdc-4d4f-83dd-285566c38a8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8b84d5-0b74-423e-93c7-ed1dc0b6f15a" elementFormDefault="qualified">
    <xsd:import namespace="http://schemas.microsoft.com/office/2006/documentManagement/types"/>
    <xsd:import namespace="http://schemas.microsoft.com/office/infopath/2007/PartnerControls"/>
    <xsd:element name="OrganisationTaxHTField0" ma:index="7" ma:taxonomy="true" ma:internalName="OrganisationTaxHTField0" ma:taxonomyFieldName="OrganisationstillhorighetMult" ma:displayName="Organisationstillhörighet" ma:readOnly="false" ma:fieldId="{5d554d25-cef8-40af-8c58-b5bf0078b693}" ma:taxonomyMulti="true" ma:sspId="13388981-116e-49cc-856f-b44441908788" ma:termSetId="af44216e-50c3-4aa1-89a1-c73d0c2a1305" ma:anchorId="00000000-0000-0000-0000-000000000000" ma:open="false" ma:isKeyword="false">
      <xsd:complexType>
        <xsd:sequence>
          <xsd:element ref="pc:Terms" minOccurs="0" maxOccurs="1"/>
        </xsd:sequence>
      </xsd:complexType>
    </xsd:element>
    <xsd:element name="LSTSubjectNote" ma:index="11" nillable="true" ma:taxonomy="true" ma:internalName="LSTSubjectNote" ma:taxonomyFieldName="LSTSubjectMult" ma:displayName="Ämne" ma:readOnly="false" ma:fieldId="{019b4b3f-8c4b-4e22-8cb6-4f2f4382408c}" ma:taxonomyMulti="true" ma:sspId="13388981-116e-49cc-856f-b44441908788" ma:termSetId="91219650-7fac-4a5e-b9a6-b613ab92623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eb3de6-ba66-4ff7-89ad-b5d3d41ffc09" elementFormDefault="qualified">
    <xsd:import namespace="http://schemas.microsoft.com/office/2006/documentManagement/types"/>
    <xsd:import namespace="http://schemas.microsoft.com/office/infopath/2007/PartnerControls"/>
    <xsd:element name="TaxKeywordTaxHTField" ma:index="13" ma:taxonomy="true" ma:internalName="TaxKeywordTaxHTField" ma:taxonomyFieldName="TaxKeyword" ma:displayName="Företagsnyckelord" ma:fieldId="{23f27201-bee3-471e-b2e7-b64fd8b7ca38}" ma:taxonomyMulti="true" ma:sspId="13388981-116e-49cc-856f-b44441908788"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fa1ceffe-6c35-4def-8489-224ada2c705f}" ma:internalName="TaxCatchAll" ma:showField="CatchAllData" ma:web="c8eb3de6-ba66-4ff7-89ad-b5d3d41ffc0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description="" ma:hidden="true" ma:list="{fa1ceffe-6c35-4def-8489-224ada2c705f}" ma:internalName="TaxCatchAllLabel" ma:readOnly="true" ma:showField="CatchAllDataLabel" ma:web="c8eb3de6-ba66-4ff7-89ad-b5d3d41ffc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Författare"/>
        <xsd:element ref="dcterms:created" minOccurs="0" maxOccurs="1"/>
        <xsd:element ref="dc:identifier" minOccurs="0" maxOccurs="1"/>
        <xsd:element name="contentType" minOccurs="0" maxOccurs="1" type="xsd:string" ma:index="20" ma:displayName="Innehållstyp" ma:readOnly="true"/>
        <xsd:element ref="dc:title" minOccurs="0"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759D69-E8E5-498F-8D9D-02B3C5B87D09}">
  <ds:schemaRefs>
    <ds:schemaRef ds:uri="http://schemas.microsoft.com/office/2006/metadata/properties"/>
    <ds:schemaRef ds:uri="http://schemas.microsoft.com/office/2006/documentManagement/types"/>
    <ds:schemaRef ds:uri="658B84D5-0B74-423E-93C7-ED1DC0B6F15A"/>
    <ds:schemaRef ds:uri="http://purl.org/dc/terms/"/>
    <ds:schemaRef ds:uri="http://schemas.openxmlformats.org/package/2006/metadata/core-properties"/>
    <ds:schemaRef ds:uri="658b84d5-0b74-423e-93c7-ed1dc0b6f15a"/>
    <ds:schemaRef ds:uri="http://purl.org/dc/dcmitype/"/>
    <ds:schemaRef ds:uri="http://schemas.microsoft.com/office/infopath/2007/PartnerControls"/>
    <ds:schemaRef ds:uri="c8eb3de6-ba66-4ff7-89ad-b5d3d41ffc09"/>
    <ds:schemaRef ds:uri="http://purl.org/dc/elements/1.1/"/>
    <ds:schemaRef ds:uri="http://www.w3.org/XML/1998/namespace"/>
  </ds:schemaRefs>
</ds:datastoreItem>
</file>

<file path=customXml/itemProps2.xml><?xml version="1.0" encoding="utf-8"?>
<ds:datastoreItem xmlns:ds="http://schemas.openxmlformats.org/officeDocument/2006/customXml" ds:itemID="{02B1096A-C168-42AA-B487-6D0ECB0B8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B84D5-0B74-423E-93C7-ED1DC0B6F15A"/>
    <ds:schemaRef ds:uri="658b84d5-0b74-423e-93c7-ed1dc0b6f15a"/>
    <ds:schemaRef ds:uri="c8eb3de6-ba66-4ff7-89ad-b5d3d41ff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3F8805-F479-4C55-BE01-4445B51AA0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 ppt-mall</Template>
  <TotalTime>6231</TotalTime>
  <Words>5153</Words>
  <Application>Microsoft Office PowerPoint</Application>
  <PresentationFormat>Bildspel på skärmen (4:3)</PresentationFormat>
  <Paragraphs>303</Paragraphs>
  <Slides>34</Slides>
  <Notes>21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34</vt:i4>
      </vt:variant>
    </vt:vector>
  </HeadingPairs>
  <TitlesOfParts>
    <vt:vector size="41" baseType="lpstr">
      <vt:lpstr>Arial</vt:lpstr>
      <vt:lpstr>Calibri</vt:lpstr>
      <vt:lpstr>Franklin Gothic Demi Cond</vt:lpstr>
      <vt:lpstr>Franklin Gothic Medium Cond</vt:lpstr>
      <vt:lpstr>Palatino Linotype</vt:lpstr>
      <vt:lpstr>Wingdings</vt:lpstr>
      <vt:lpstr>Bara text</vt:lpstr>
      <vt:lpstr>Sammanfattning av Åtgärdsprogram för XX distrikt 2022-2027</vt:lpstr>
      <vt:lpstr>Vad menas med åtgärder?</vt:lpstr>
      <vt:lpstr>Myndigheter/kommuner och antal åtgärder</vt:lpstr>
      <vt:lpstr>Områden som täcks av åtgärdsprogrammet</vt:lpstr>
      <vt:lpstr>Sammanhängande kedja – denna rubrik syns inte i visningsläge</vt:lpstr>
      <vt:lpstr>Typer av åtgärder i åtgärdsprogrammet</vt:lpstr>
      <vt:lpstr>Centrala myndigheter ger förutsättningar för ett effektivt arbete</vt:lpstr>
      <vt:lpstr>Tillsyn ger rätt åtgärd på rätt plats</vt:lpstr>
      <vt:lpstr>Fortsatta och nya åtgärder för kommunerna</vt:lpstr>
      <vt:lpstr>Förändringar i åtgärdsprogram 2022-2027</vt:lpstr>
      <vt:lpstr>Tidplanen för åtgärdernas genomförande</vt:lpstr>
      <vt:lpstr>Anledningar till att tidplanen inte alltid håller</vt:lpstr>
      <vt:lpstr>Hur vet man vilken åtgärd som ska göras var?</vt:lpstr>
      <vt:lpstr>Olika stora åtgärdsbehov i olika delar inom distriktet för olika typer av påverkan..</vt:lpstr>
      <vt:lpstr>Riskbedömning per vattenförekomst i VISS…</vt:lpstr>
      <vt:lpstr>24 riktlinjer för åtgärdsanalys och miljökvalitetsnormer</vt:lpstr>
      <vt:lpstr>Åtgärdsförslag – Möjliga åtgärder i VISS</vt:lpstr>
      <vt:lpstr>Långsiktig finansiering avgörande</vt:lpstr>
      <vt:lpstr>Åtgärder som behövs i xxx distrikt</vt:lpstr>
      <vt:lpstr>Åtgärder som säkrar vattenförsörjning</vt:lpstr>
      <vt:lpstr>Kostnad nationellt för åtgärder 2022-2027 för Sverige och nyttan </vt:lpstr>
      <vt:lpstr>Åtgärdsprogram – läshänvisning </vt:lpstr>
      <vt:lpstr>Tack för att ni ville lyssna! </vt:lpstr>
      <vt:lpstr>EXTRA MATERIAL</vt:lpstr>
      <vt:lpstr>Aktörer - Denna rubrik syns inte i visningsläge</vt:lpstr>
      <vt:lpstr>Process – denna rubrik visas inte i visningsläge</vt:lpstr>
      <vt:lpstr>Åtgärdsprogram 2022-2027 </vt:lpstr>
      <vt:lpstr>Åtgärdsprogrammet följer svensk lag, föreskrifter och vägledningar</vt:lpstr>
      <vt:lpstr>Finansiering av åtgärder – statliga myndigheter</vt:lpstr>
      <vt:lpstr>Finansiering av kommunernas åtgärder</vt:lpstr>
      <vt:lpstr>Finansiering av fysiska åtgärder</vt:lpstr>
      <vt:lpstr>Rätt åtgärd på rätt plats för att nå miljökvalitetsnormerna – digitala åtgärdsunderlag</vt:lpstr>
      <vt:lpstr>Utveckling ny återrapportering 2024-2027</vt:lpstr>
      <vt:lpstr>Stödja åtgärdsmyndigheterna i åtgärdsgenomförandet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PP-mall gemensam VM5</dc:title>
  <dc:creator>Sabina Caspari</dc:creator>
  <cp:keywords>mall för powerpoint</cp:keywords>
  <cp:lastModifiedBy>Caspari Sabina</cp:lastModifiedBy>
  <cp:revision>209</cp:revision>
  <dcterms:created xsi:type="dcterms:W3CDTF">2013-03-28T08:49:07Z</dcterms:created>
  <dcterms:modified xsi:type="dcterms:W3CDTF">2022-10-13T10:24:45Z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0x010100A2E9165043F24F51B6DFD495AD4ADC680014F940BF4F6A574DA59BBE800DBBC0DD</vt:lpwstr>
  </property>
  <property fmtid="{D5CDD505-2E9C-101B-9397-08002B2CF9AE}" pid="3" name="TaxKeyword">
    <vt:lpwstr>3893;#mall för powerpoint|f40cb65b-2c15-4a42-9417-bbb236644ea1</vt:lpwstr>
  </property>
  <property fmtid="{D5CDD505-2E9C-101B-9397-08002B2CF9AE}" pid="4" name="OrganisationstillhorighetMult">
    <vt:lpwstr>84;#Vattenmyndigheterna|d320fcbc-eddd-41c7-9035-8d661886a9cd;#89;#Kommunikationsstöd|a37c2ede-c55c-4116-9ab2-0b46233368c2</vt:lpwstr>
  </property>
  <property fmtid="{D5CDD505-2E9C-101B-9397-08002B2CF9AE}" pid="5" name="Unit">
    <vt:lpwstr>33;#Ledningskansli|70e032cf-391e-413c-8f07-5455ddd0551e</vt:lpwstr>
  </property>
  <property fmtid="{D5CDD505-2E9C-101B-9397-08002B2CF9AE}" pid="6" name="LSTSubjectMult">
    <vt:lpwstr/>
  </property>
  <property fmtid="{D5CDD505-2E9C-101B-9397-08002B2CF9AE}" pid="7" name="DocumentType">
    <vt:lpwstr>40;#Mall|996c3fd9-3ed4-4635-b3ae-3e032209d55c</vt:lpwstr>
  </property>
  <property fmtid="{D5CDD505-2E9C-101B-9397-08002B2CF9AE}" pid="8" name="Lansstyrelse">
    <vt:lpwstr>18;#Västmanland|656e97dd-d71c-49bb-b981-0fe71e87a6e4</vt:lpwstr>
  </property>
  <property fmtid="{D5CDD505-2E9C-101B-9397-08002B2CF9AE}" pid="9" name="UnitNote">
    <vt:lpwstr>Ledningskansli|70e032cf-391e-413c-8f07-5455ddd0551e</vt:lpwstr>
  </property>
</Properties>
</file>